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2"/>
    <p:sldMasterId id="2147483676" r:id="rId3"/>
  </p:sldMasterIdLst>
  <p:notesMasterIdLst>
    <p:notesMasterId r:id="rId23"/>
  </p:notesMasterIdLst>
  <p:sldIdLst>
    <p:sldId id="347" r:id="rId4"/>
    <p:sldId id="356" r:id="rId5"/>
    <p:sldId id="385" r:id="rId6"/>
    <p:sldId id="375" r:id="rId7"/>
    <p:sldId id="371" r:id="rId8"/>
    <p:sldId id="376" r:id="rId9"/>
    <p:sldId id="383" r:id="rId10"/>
    <p:sldId id="365" r:id="rId11"/>
    <p:sldId id="386" r:id="rId12"/>
    <p:sldId id="369" r:id="rId13"/>
    <p:sldId id="370" r:id="rId14"/>
    <p:sldId id="372" r:id="rId15"/>
    <p:sldId id="373" r:id="rId16"/>
    <p:sldId id="374" r:id="rId17"/>
    <p:sldId id="378" r:id="rId18"/>
    <p:sldId id="379" r:id="rId19"/>
    <p:sldId id="388" r:id="rId20"/>
    <p:sldId id="389" r:id="rId21"/>
    <p:sldId id="387"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15:guide id="1" orient="horz" pos="4320" userDrawn="1">
          <p15:clr>
            <a:srgbClr val="A4A3A4"/>
          </p15:clr>
        </p15:guide>
        <p15:guide id="2" pos="76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BH" initials="K" lastIdx="5" clrIdx="0"/>
  <p:cmAuthor id="1" name="Chris Murphy (Offsite Contractor)" initials="CM(C" lastIdx="4" clrIdx="1">
    <p:extLst>
      <p:ext uri="{19B8F6BF-5375-455C-9EA6-DF929625EA0E}">
        <p15:presenceInfo xmlns:p15="http://schemas.microsoft.com/office/powerpoint/2012/main" userId="S-1-5-21-2013470684-2388533129-2312767879-2614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F3"/>
    <a:srgbClr val="3F3F3F"/>
    <a:srgbClr val="FFD9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6" autoAdjust="0"/>
    <p:restoredTop sz="94660"/>
  </p:normalViewPr>
  <p:slideViewPr>
    <p:cSldViewPr snapToGrid="0" showGuides="1">
      <p:cViewPr varScale="1">
        <p:scale>
          <a:sx n="62" d="100"/>
          <a:sy n="62" d="100"/>
        </p:scale>
        <p:origin x="150" y="522"/>
      </p:cViewPr>
      <p:guideLst>
        <p:guide orient="horz" pos="4320"/>
        <p:guide pos="76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commentAuthors" Target="commentAuthor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heme" Target="theme/theme1.xml"/></Relationships>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0" name="Shape 40"/>
          <p:cNvSpPr>
            <a:spLocks noGrp="1" noRot="1" noChangeAspect="1"/>
          </p:cNvSpPr>
          <p:nvPr>
            <p:ph type="sldImg"/>
          </p:nvPr>
        </p:nvSpPr>
        <p:spPr>
          <a:xfrm>
            <a:off x="1143000" y="685800"/>
            <a:ext cx="4572000" cy="3429000"/>
          </a:xfrm>
          <a:prstGeom prst="rect">
            <a:avLst/>
          </a:prstGeom>
        </p:spPr>
        <p:txBody>
          <a:bodyPr/>
          <a:lstStyle/>
          <a:p>
            <a:endParaRPr/>
          </a:p>
        </p:txBody>
      </p:sp>
      <p:sp>
        <p:nvSpPr>
          <p:cNvPr id="41" name="Shape 41"/>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057449471"/>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63286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1679575" y="914401"/>
            <a:ext cx="7864474" cy="3200398"/>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64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56" name="Shape 56"/>
          <p:cNvSpPr txBox="1">
            <a:spLocks noGrp="1"/>
          </p:cNvSpPr>
          <p:nvPr>
            <p:ph type="body" idx="1"/>
          </p:nvPr>
        </p:nvSpPr>
        <p:spPr>
          <a:xfrm>
            <a:off x="10366375" y="1974850"/>
            <a:ext cx="12344398" cy="9747248"/>
          </a:xfrm>
          <a:prstGeom prst="rect">
            <a:avLst/>
          </a:prstGeom>
          <a:noFill/>
          <a:ln>
            <a:noFill/>
          </a:ln>
        </p:spPr>
        <p:txBody>
          <a:bodyPr lIns="91425" tIns="91425" rIns="91425" bIns="91425" anchor="t" anchorCtr="0"/>
          <a:lstStyle>
            <a:lvl1pPr marL="457200" marR="0" lvl="0" indent="-50800" algn="l" rtl="0">
              <a:lnSpc>
                <a:spcPct val="90000"/>
              </a:lnSpc>
              <a:spcBef>
                <a:spcPts val="2000"/>
              </a:spcBef>
              <a:buClr>
                <a:schemeClr val="dk1"/>
              </a:buClr>
              <a:buSzPct val="100000"/>
              <a:buFont typeface="Arial"/>
              <a:buChar char="•"/>
              <a:defRPr sz="6400" b="0" i="0" u="none" strike="noStrike" cap="none">
                <a:solidFill>
                  <a:schemeClr val="dk1"/>
                </a:solidFill>
                <a:latin typeface="Calibri"/>
                <a:ea typeface="Calibri"/>
                <a:cs typeface="Calibri"/>
                <a:sym typeface="Calibri"/>
              </a:defRPr>
            </a:lvl1pPr>
            <a:lvl2pPr marL="1371600" marR="0" lvl="1" indent="-101600" algn="l" rtl="0">
              <a:lnSpc>
                <a:spcPct val="90000"/>
              </a:lnSpc>
              <a:spcBef>
                <a:spcPts val="1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2pPr>
            <a:lvl3pPr marL="2286000" marR="0" lvl="2"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3pPr>
            <a:lvl4pPr marL="3200400" marR="0" lvl="3"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4pPr>
            <a:lvl5pPr marL="4114800" marR="0" lvl="4"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5pPr>
            <a:lvl6pPr marL="5029200" marR="0" lvl="5"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6pPr>
            <a:lvl7pPr marL="5943600" marR="0" lvl="6"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7pPr>
            <a:lvl8pPr marL="6858000" marR="0" lvl="7"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8pPr>
            <a:lvl9pPr marL="7772400" marR="0" lvl="8"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body" idx="2"/>
          </p:nvPr>
        </p:nvSpPr>
        <p:spPr>
          <a:xfrm>
            <a:off x="1679575" y="4114800"/>
            <a:ext cx="7864474" cy="76231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32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24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8" name="Shape 58"/>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9" name="Shape 59"/>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0" name="Shape 60"/>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6187238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1679575" y="914401"/>
            <a:ext cx="7864474" cy="3200398"/>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64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63" name="Shape 63"/>
          <p:cNvSpPr>
            <a:spLocks noGrp="1"/>
          </p:cNvSpPr>
          <p:nvPr>
            <p:ph type="pic" idx="2"/>
          </p:nvPr>
        </p:nvSpPr>
        <p:spPr>
          <a:xfrm>
            <a:off x="10366375" y="1974850"/>
            <a:ext cx="12344398" cy="9747248"/>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64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56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48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body" idx="1"/>
          </p:nvPr>
        </p:nvSpPr>
        <p:spPr>
          <a:xfrm>
            <a:off x="1679575" y="4114800"/>
            <a:ext cx="7864474" cy="76231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32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24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5" name="Shape 65"/>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6" name="Shape 66"/>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181000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70" name="Shape 70"/>
          <p:cNvSpPr txBox="1">
            <a:spLocks noGrp="1"/>
          </p:cNvSpPr>
          <p:nvPr>
            <p:ph type="body" idx="1"/>
          </p:nvPr>
        </p:nvSpPr>
        <p:spPr>
          <a:xfrm rot="5400000">
            <a:off x="7840662" y="-2513009"/>
            <a:ext cx="8702676" cy="21031198"/>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4073433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rot="5400000">
            <a:off x="14266862" y="3913189"/>
            <a:ext cx="11623676" cy="5257798"/>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76" name="Shape 76"/>
          <p:cNvSpPr txBox="1">
            <a:spLocks noGrp="1"/>
          </p:cNvSpPr>
          <p:nvPr>
            <p:ph type="body" idx="1"/>
          </p:nvPr>
        </p:nvSpPr>
        <p:spPr>
          <a:xfrm rot="5400000">
            <a:off x="3598862" y="-1192209"/>
            <a:ext cx="11623676" cy="15468598"/>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9005210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D954D12-7A41-4D01-AB1F-304B271A7867}"/>
              </a:ext>
            </a:extLst>
          </p:cNvPr>
          <p:cNvSpPr>
            <a:spLocks noGrp="1"/>
          </p:cNvSpPr>
          <p:nvPr>
            <p:ph type="ctrTitle"/>
          </p:nvPr>
        </p:nvSpPr>
        <p:spPr>
          <a:xfrm>
            <a:off x="3048000" y="2244726"/>
            <a:ext cx="18288000" cy="4775200"/>
          </a:xfrm>
        </p:spPr>
        <p:txBody>
          <a:bodyPr anchor="b"/>
          <a:lstStyle>
            <a:lvl1pPr algn="ctr">
              <a:defRPr sz="12000"/>
            </a:lvl1pPr>
          </a:lstStyle>
          <a:p>
            <a:r>
              <a:rPr lang="en-US"/>
              <a:t>Click to edit Master title style</a:t>
            </a:r>
          </a:p>
        </p:txBody>
      </p:sp>
      <p:sp>
        <p:nvSpPr>
          <p:cNvPr id="3" name="Subtitle 2">
            <a:extLst>
              <a:ext uri="{FF2B5EF4-FFF2-40B4-BE49-F238E27FC236}">
                <a16:creationId xmlns:a16="http://schemas.microsoft.com/office/drawing/2014/main" xmlns="" id="{262987C5-FCA7-480D-9D84-92473FE8DCC8}"/>
              </a:ext>
            </a:extLst>
          </p:cNvPr>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p>
        </p:txBody>
      </p:sp>
      <p:sp>
        <p:nvSpPr>
          <p:cNvPr id="4" name="Date Placeholder 3">
            <a:extLst>
              <a:ext uri="{FF2B5EF4-FFF2-40B4-BE49-F238E27FC236}">
                <a16:creationId xmlns:a16="http://schemas.microsoft.com/office/drawing/2014/main" xmlns="" id="{DA850371-6031-47BB-B83B-69D2DB4ED0CA}"/>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969A4141-C8EA-47B5-B3D8-D45DBD90B224}"/>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4CE9263A-08B9-428D-B051-A95E7F8B2FAA}"/>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9846232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C16747A-E588-42A8-9B0E-89ED2782C17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64DCBBCF-E68C-4504-ABCA-D42D9C43AA6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B5B6348B-EE8D-48B0-ADE8-449CE9ED327F}"/>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8643E248-8870-451D-A10A-FD41D5D18EF9}"/>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BBFA10B0-E86A-47B7-9E89-CE3C7C237F30}"/>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317805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76E3961-2403-4571-ABB1-9F2E7E5A0662}"/>
              </a:ext>
            </a:extLst>
          </p:cNvPr>
          <p:cNvSpPr>
            <a:spLocks noGrp="1"/>
          </p:cNvSpPr>
          <p:nvPr>
            <p:ph type="title"/>
          </p:nvPr>
        </p:nvSpPr>
        <p:spPr>
          <a:xfrm>
            <a:off x="1663700" y="3419477"/>
            <a:ext cx="21031200" cy="5705474"/>
          </a:xfrm>
        </p:spPr>
        <p:txBody>
          <a:bodyPr anchor="b"/>
          <a:lstStyle>
            <a:lvl1pPr>
              <a:defRPr sz="12000"/>
            </a:lvl1pPr>
          </a:lstStyle>
          <a:p>
            <a:r>
              <a:rPr lang="en-US"/>
              <a:t>Click to edit Master title style</a:t>
            </a:r>
          </a:p>
        </p:txBody>
      </p:sp>
      <p:sp>
        <p:nvSpPr>
          <p:cNvPr id="3" name="Text Placeholder 2">
            <a:extLst>
              <a:ext uri="{FF2B5EF4-FFF2-40B4-BE49-F238E27FC236}">
                <a16:creationId xmlns:a16="http://schemas.microsoft.com/office/drawing/2014/main" xmlns="" id="{2F94E992-BF2D-4080-B4E4-647E52CE80BC}"/>
              </a:ext>
            </a:extLst>
          </p:cNvPr>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D8049555-B131-4E5F-B863-810872C1FF71}"/>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FAA620EC-41F0-42DA-9463-300FBE8D446E}"/>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AB64E419-0E4E-4B49-9389-D9F8234C9134}"/>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497633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A98E92D-A7BF-4E0B-87A3-DA3344F33D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9FF6E70B-6E15-453D-84EB-3060165410C6}"/>
              </a:ext>
            </a:extLst>
          </p:cNvPr>
          <p:cNvSpPr>
            <a:spLocks noGrp="1"/>
          </p:cNvSpPr>
          <p:nvPr>
            <p:ph sz="half" idx="1"/>
          </p:nvPr>
        </p:nvSpPr>
        <p:spPr>
          <a:xfrm>
            <a:off x="1676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93BFC443-CE10-43B7-89C2-235CBA914F00}"/>
              </a:ext>
            </a:extLst>
          </p:cNvPr>
          <p:cNvSpPr>
            <a:spLocks noGrp="1"/>
          </p:cNvSpPr>
          <p:nvPr>
            <p:ph sz="half" idx="2"/>
          </p:nvPr>
        </p:nvSpPr>
        <p:spPr>
          <a:xfrm>
            <a:off x="12344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D501D581-12B9-4191-B7FA-A754B0E87352}"/>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xmlns="" id="{E04CFA50-B8BD-4E54-8267-4551BA636BDA}"/>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xmlns="" id="{0259261F-B94D-4BC5-A233-DF781CB51AA9}"/>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7950703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18E9E9B-801A-4993-9563-86E17A14E69F}"/>
              </a:ext>
            </a:extLst>
          </p:cNvPr>
          <p:cNvSpPr>
            <a:spLocks noGrp="1"/>
          </p:cNvSpPr>
          <p:nvPr>
            <p:ph type="title"/>
          </p:nvPr>
        </p:nvSpPr>
        <p:spPr>
          <a:xfrm>
            <a:off x="1679576" y="730251"/>
            <a:ext cx="21031200" cy="2651126"/>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E56D5A47-87B1-4DBB-8C50-5FCE1620DE35}"/>
              </a:ext>
            </a:extLst>
          </p:cNvPr>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4" name="Content Placeholder 3">
            <a:extLst>
              <a:ext uri="{FF2B5EF4-FFF2-40B4-BE49-F238E27FC236}">
                <a16:creationId xmlns:a16="http://schemas.microsoft.com/office/drawing/2014/main" xmlns="" id="{00C9E8C8-F90D-4DC9-9F77-120DC721FF23}"/>
              </a:ext>
            </a:extLst>
          </p:cNvPr>
          <p:cNvSpPr>
            <a:spLocks noGrp="1"/>
          </p:cNvSpPr>
          <p:nvPr>
            <p:ph sz="half" idx="2"/>
          </p:nvPr>
        </p:nvSpPr>
        <p:spPr>
          <a:xfrm>
            <a:off x="1679577" y="5010150"/>
            <a:ext cx="10315574"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FDA144D0-CE2E-434E-8C0E-F54FDAD226EB}"/>
              </a:ext>
            </a:extLst>
          </p:cNvPr>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6" name="Content Placeholder 5">
            <a:extLst>
              <a:ext uri="{FF2B5EF4-FFF2-40B4-BE49-F238E27FC236}">
                <a16:creationId xmlns:a16="http://schemas.microsoft.com/office/drawing/2014/main" xmlns="" id="{9C2A9578-4C41-4922-9B83-08938E0D7A49}"/>
              </a:ext>
            </a:extLst>
          </p:cNvPr>
          <p:cNvSpPr>
            <a:spLocks noGrp="1"/>
          </p:cNvSpPr>
          <p:nvPr>
            <p:ph sz="quarter" idx="4"/>
          </p:nvPr>
        </p:nvSpPr>
        <p:spPr>
          <a:xfrm>
            <a:off x="12344400" y="5010150"/>
            <a:ext cx="1036637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6AF1113F-AF9A-4A78-8A76-228A2B59C18D}"/>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8" name="Footer Placeholder 7">
            <a:extLst>
              <a:ext uri="{FF2B5EF4-FFF2-40B4-BE49-F238E27FC236}">
                <a16:creationId xmlns:a16="http://schemas.microsoft.com/office/drawing/2014/main" xmlns="" id="{B3F57AAB-5E51-44CA-AC0C-384FCFFD802A}"/>
              </a:ext>
            </a:extLst>
          </p:cNvPr>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a:extLst>
              <a:ext uri="{FF2B5EF4-FFF2-40B4-BE49-F238E27FC236}">
                <a16:creationId xmlns:a16="http://schemas.microsoft.com/office/drawing/2014/main" xmlns="" id="{E3B8CE1C-D8A0-4BBD-9078-E51FE7EEA8E4}"/>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459399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D5AFA7C-9F9C-470A-806D-0B10699510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8148267F-D51B-4945-92FA-8D4C8CE35F1E}"/>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4" name="Footer Placeholder 3">
            <a:extLst>
              <a:ext uri="{FF2B5EF4-FFF2-40B4-BE49-F238E27FC236}">
                <a16:creationId xmlns:a16="http://schemas.microsoft.com/office/drawing/2014/main" xmlns="" id="{A2D51439-BEDC-42E0-81F1-556A25EF89F4}"/>
              </a:ext>
            </a:extLst>
          </p:cNvPr>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xmlns="" id="{090BADF6-A632-44B6-9AA4-393D6E0BA134}"/>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88811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age 2">
    <p:spTree>
      <p:nvGrpSpPr>
        <p:cNvPr id="1" name=""/>
        <p:cNvGrpSpPr/>
        <p:nvPr/>
      </p:nvGrpSpPr>
      <p:grpSpPr>
        <a:xfrm>
          <a:off x="0" y="0"/>
          <a:ext cx="0" cy="0"/>
          <a:chOff x="0" y="0"/>
          <a:chExt cx="0" cy="0"/>
        </a:xfrm>
      </p:grpSpPr>
      <p:sp>
        <p:nvSpPr>
          <p:cNvPr id="26" name="Slide Number"/>
          <p:cNvSpPr txBox="1">
            <a:spLocks noGrp="1"/>
          </p:cNvSpPr>
          <p:nvPr>
            <p:ph type="sldNum" sz="quarter" idx="2"/>
          </p:nvPr>
        </p:nvSpPr>
        <p:spPr>
          <a:xfrm>
            <a:off x="23659965" y="13030200"/>
            <a:ext cx="453238" cy="469900"/>
          </a:xfrm>
          <a:prstGeom prst="rect">
            <a:avLst/>
          </a:prstGeom>
        </p:spPr>
        <p:txBody>
          <a:bodyPr/>
          <a:lstStyle>
            <a:lvl1pPr>
              <a:defRPr sz="2400">
                <a:latin typeface="+mn-lt"/>
                <a:ea typeface="+mn-ea"/>
                <a:cs typeface="+mn-cs"/>
                <a:sym typeface="Helvetica Light"/>
              </a:defRPr>
            </a:lvl1pPr>
          </a:lstStyle>
          <a:p>
            <a:fld id="{86CB4B4D-7CA3-9044-876B-883B54F8677D}" type="slidenum">
              <a:t>‹#›</a:t>
            </a:fld>
            <a:endParaRPr/>
          </a:p>
        </p:txBody>
      </p:sp>
      <p:sp>
        <p:nvSpPr>
          <p:cNvPr id="27" name="Rectangle"/>
          <p:cNvSpPr/>
          <p:nvPr/>
        </p:nvSpPr>
        <p:spPr>
          <a:xfrm>
            <a:off x="-20536" y="843426"/>
            <a:ext cx="477377" cy="1311937"/>
          </a:xfrm>
          <a:prstGeom prst="rect">
            <a:avLst/>
          </a:prstGeom>
          <a:solidFill>
            <a:srgbClr val="FFFC73"/>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2278C389-AE23-4033-9236-D9BEF0C7383A}"/>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3" name="Footer Placeholder 2">
            <a:extLst>
              <a:ext uri="{FF2B5EF4-FFF2-40B4-BE49-F238E27FC236}">
                <a16:creationId xmlns:a16="http://schemas.microsoft.com/office/drawing/2014/main" xmlns="" id="{A0F6E3EF-8232-48BB-B8E9-9A693ACD7DBA}"/>
              </a:ext>
            </a:extLst>
          </p:cNvPr>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a:extLst>
              <a:ext uri="{FF2B5EF4-FFF2-40B4-BE49-F238E27FC236}">
                <a16:creationId xmlns:a16="http://schemas.microsoft.com/office/drawing/2014/main" xmlns="" id="{9E74084D-71B7-4F1C-A45D-9470FA9E8205}"/>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130212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4EC5B3E-8C6A-4B7D-AE3C-D098C860F844}"/>
              </a:ext>
            </a:extLst>
          </p:cNvPr>
          <p:cNvSpPr>
            <a:spLocks noGrp="1"/>
          </p:cNvSpPr>
          <p:nvPr>
            <p:ph type="title"/>
          </p:nvPr>
        </p:nvSpPr>
        <p:spPr>
          <a:xfrm>
            <a:off x="1679577" y="914400"/>
            <a:ext cx="7864474" cy="3200400"/>
          </a:xfrm>
        </p:spPr>
        <p:txBody>
          <a:bodyPr anchor="b"/>
          <a:lstStyle>
            <a:lvl1pPr>
              <a:defRPr sz="6400"/>
            </a:lvl1pPr>
          </a:lstStyle>
          <a:p>
            <a:r>
              <a:rPr lang="en-US"/>
              <a:t>Click to edit Master title style</a:t>
            </a:r>
          </a:p>
        </p:txBody>
      </p:sp>
      <p:sp>
        <p:nvSpPr>
          <p:cNvPr id="3" name="Content Placeholder 2">
            <a:extLst>
              <a:ext uri="{FF2B5EF4-FFF2-40B4-BE49-F238E27FC236}">
                <a16:creationId xmlns:a16="http://schemas.microsoft.com/office/drawing/2014/main" xmlns="" id="{ABF503C2-4A08-4855-BB3E-856D491E9EB5}"/>
              </a:ext>
            </a:extLst>
          </p:cNvPr>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6C4BA2E4-395B-4357-B2DF-6630F426668D}"/>
              </a:ext>
            </a:extLst>
          </p:cNvPr>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a:extLst>
              <a:ext uri="{FF2B5EF4-FFF2-40B4-BE49-F238E27FC236}">
                <a16:creationId xmlns:a16="http://schemas.microsoft.com/office/drawing/2014/main" xmlns="" id="{09736146-4EED-468F-A674-5CA7F0D559A9}"/>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xmlns="" id="{8DD894F9-D5DC-4D35-B2ED-1F984AD20DC5}"/>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xmlns="" id="{FDDB7149-5BEA-4359-893C-DB62B4E3B767}"/>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3456103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EA058CB-47B0-4A62-A33D-02CD109A432F}"/>
              </a:ext>
            </a:extLst>
          </p:cNvPr>
          <p:cNvSpPr>
            <a:spLocks noGrp="1"/>
          </p:cNvSpPr>
          <p:nvPr>
            <p:ph type="title"/>
          </p:nvPr>
        </p:nvSpPr>
        <p:spPr>
          <a:xfrm>
            <a:off x="1679577" y="914400"/>
            <a:ext cx="7864474" cy="3200400"/>
          </a:xfrm>
        </p:spPr>
        <p:txBody>
          <a:bodyPr anchor="b"/>
          <a:lstStyle>
            <a:lvl1pPr>
              <a:defRPr sz="6400"/>
            </a:lvl1pPr>
          </a:lstStyle>
          <a:p>
            <a:r>
              <a:rPr lang="en-US"/>
              <a:t>Click to edit Master title style</a:t>
            </a:r>
          </a:p>
        </p:txBody>
      </p:sp>
      <p:sp>
        <p:nvSpPr>
          <p:cNvPr id="3" name="Picture Placeholder 2">
            <a:extLst>
              <a:ext uri="{FF2B5EF4-FFF2-40B4-BE49-F238E27FC236}">
                <a16:creationId xmlns:a16="http://schemas.microsoft.com/office/drawing/2014/main" xmlns="" id="{2B926838-3C6F-4B56-8D62-366C76056BB4}"/>
              </a:ext>
            </a:extLst>
          </p:cNvPr>
          <p:cNvSpPr>
            <a:spLocks noGrp="1"/>
          </p:cNvSpPr>
          <p:nvPr>
            <p:ph type="pic" idx="1"/>
          </p:nvPr>
        </p:nvSpPr>
        <p:spPr>
          <a:xfrm>
            <a:off x="10366376" y="1974851"/>
            <a:ext cx="12344400" cy="9747250"/>
          </a:xfrm>
        </p:spPr>
        <p:txBody>
          <a:bodyPr/>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endParaRPr lang="en-US"/>
          </a:p>
        </p:txBody>
      </p:sp>
      <p:sp>
        <p:nvSpPr>
          <p:cNvPr id="4" name="Text Placeholder 3">
            <a:extLst>
              <a:ext uri="{FF2B5EF4-FFF2-40B4-BE49-F238E27FC236}">
                <a16:creationId xmlns:a16="http://schemas.microsoft.com/office/drawing/2014/main" xmlns="" id="{09DCF22A-A908-4E20-8C13-3A4ED23692C9}"/>
              </a:ext>
            </a:extLst>
          </p:cNvPr>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a:extLst>
              <a:ext uri="{FF2B5EF4-FFF2-40B4-BE49-F238E27FC236}">
                <a16:creationId xmlns:a16="http://schemas.microsoft.com/office/drawing/2014/main" xmlns="" id="{3C9F34B5-F3A2-4CA9-B7B4-3E64E9D38F9B}"/>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xmlns="" id="{2CFC41CD-714D-48C4-9160-41B25CAF0F3E}"/>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xmlns="" id="{3200FC8E-ADE2-43AC-9CFD-58D42C292327}"/>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5788226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FA8600-540E-4D90-8D2F-2FE49735FA2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E1D80317-2ED6-40DB-850E-9D434358121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9E031318-FAD0-4A0A-B9C6-FC0F733DCFB5}"/>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C6F1F9DA-B98A-4C66-9936-907196F692BD}"/>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09882D2D-65F2-4E1E-9C5D-E6783BF00123}"/>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085167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60E31B67-DA0C-42C7-8ADE-EE93EF1836EF}"/>
              </a:ext>
            </a:extLst>
          </p:cNvPr>
          <p:cNvSpPr>
            <a:spLocks noGrp="1"/>
          </p:cNvSpPr>
          <p:nvPr>
            <p:ph type="title" orient="vert"/>
          </p:nvPr>
        </p:nvSpPr>
        <p:spPr>
          <a:xfrm>
            <a:off x="17449800" y="730250"/>
            <a:ext cx="5257800" cy="1162367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629DCADB-C930-46E6-A558-239043E4EAAA}"/>
              </a:ext>
            </a:extLst>
          </p:cNvPr>
          <p:cNvSpPr>
            <a:spLocks noGrp="1"/>
          </p:cNvSpPr>
          <p:nvPr>
            <p:ph type="body" orient="vert" idx="1"/>
          </p:nvPr>
        </p:nvSpPr>
        <p:spPr>
          <a:xfrm>
            <a:off x="1676400" y="730250"/>
            <a:ext cx="15468600"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A91B24FD-3C2F-4054-B757-95A270B0E6CB}"/>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8BFC631A-531D-4ECE-BAF9-F6BAA009186D}"/>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645C1D95-0CD2-4FE7-BB5B-701427C0B278}"/>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39950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385041860"/>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age">
    <p:spTree>
      <p:nvGrpSpPr>
        <p:cNvPr id="1" name=""/>
        <p:cNvGrpSpPr/>
        <p:nvPr/>
      </p:nvGrpSpPr>
      <p:grpSpPr>
        <a:xfrm>
          <a:off x="0" y="0"/>
          <a:ext cx="0" cy="0"/>
          <a:chOff x="0" y="0"/>
          <a:chExt cx="0" cy="0"/>
        </a:xfrm>
      </p:grpSpPr>
      <p:sp>
        <p:nvSpPr>
          <p:cNvPr id="34" name="Slide Number"/>
          <p:cNvSpPr txBox="1">
            <a:spLocks noGrp="1"/>
          </p:cNvSpPr>
          <p:nvPr>
            <p:ph type="sldNum" sz="quarter" idx="2"/>
          </p:nvPr>
        </p:nvSpPr>
        <p:spPr>
          <a:xfrm>
            <a:off x="23659965" y="13030200"/>
            <a:ext cx="453238" cy="469900"/>
          </a:xfrm>
          <a:prstGeom prst="rect">
            <a:avLst/>
          </a:prstGeom>
        </p:spPr>
        <p:txBody>
          <a:bodyPr/>
          <a:lstStyle>
            <a:lvl1pPr>
              <a:defRPr sz="2400">
                <a:latin typeface="+mn-lt"/>
                <a:ea typeface="+mn-ea"/>
                <a:cs typeface="+mn-cs"/>
                <a:sym typeface="Helvetica Light"/>
              </a:defRPr>
            </a:lvl1p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3048000" y="2244724"/>
            <a:ext cx="18288000" cy="4775200"/>
          </a:xfrm>
          <a:prstGeom prst="rect">
            <a:avLst/>
          </a:prstGeom>
          <a:noFill/>
          <a:ln>
            <a:noFill/>
          </a:ln>
        </p:spPr>
        <p:txBody>
          <a:bodyPr lIns="91425" tIns="91425" rIns="91425" bIns="91425" anchor="b" anchorCtr="0"/>
          <a:lstStyle>
            <a:lvl1pPr marL="0" marR="0" lvl="0" indent="0" algn="ctr" rtl="0">
              <a:lnSpc>
                <a:spcPct val="90000"/>
              </a:lnSpc>
              <a:spcBef>
                <a:spcPts val="0"/>
              </a:spcBef>
              <a:buClr>
                <a:schemeClr val="dk1"/>
              </a:buClr>
              <a:buFont typeface="Calibri"/>
              <a:buNone/>
              <a:defRPr sz="120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13" name="Shape 13"/>
          <p:cNvSpPr txBox="1">
            <a:spLocks noGrp="1"/>
          </p:cNvSpPr>
          <p:nvPr>
            <p:ph type="subTitle" idx="1"/>
          </p:nvPr>
        </p:nvSpPr>
        <p:spPr>
          <a:xfrm>
            <a:off x="3048000" y="7204075"/>
            <a:ext cx="18288000" cy="3311522"/>
          </a:xfrm>
          <a:prstGeom prst="rect">
            <a:avLst/>
          </a:prstGeom>
          <a:noFill/>
          <a:ln>
            <a:noFill/>
          </a:ln>
        </p:spPr>
        <p:txBody>
          <a:bodyPr lIns="91425" tIns="91425" rIns="91425" bIns="91425" anchor="t" anchorCtr="0"/>
          <a:lstStyle>
            <a:lvl1pPr marL="0" marR="0" lvl="0" indent="0" algn="ctr" rtl="0">
              <a:lnSpc>
                <a:spcPct val="90000"/>
              </a:lnSpc>
              <a:spcBef>
                <a:spcPts val="2000"/>
              </a:spcBef>
              <a:buClr>
                <a:schemeClr val="dk1"/>
              </a:buClr>
              <a:buFont typeface="Arial"/>
              <a:buNone/>
              <a:defRPr sz="4800" b="0" i="0" u="none" strike="noStrike" cap="none">
                <a:solidFill>
                  <a:schemeClr val="dk1"/>
                </a:solidFill>
                <a:latin typeface="Calibri"/>
                <a:ea typeface="Calibri"/>
                <a:cs typeface="Calibri"/>
                <a:sym typeface="Calibri"/>
              </a:defRPr>
            </a:lvl1pPr>
            <a:lvl2pPr marL="914400" marR="0" lvl="1" indent="0" algn="ctr"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2pPr>
            <a:lvl3pPr marL="1828800" marR="0" lvl="2" indent="0" algn="ctr" rtl="0">
              <a:lnSpc>
                <a:spcPct val="90000"/>
              </a:lnSpc>
              <a:spcBef>
                <a:spcPts val="1000"/>
              </a:spcBef>
              <a:buClr>
                <a:schemeClr val="dk1"/>
              </a:buClr>
              <a:buFont typeface="Arial"/>
              <a:buNone/>
              <a:defRPr sz="3600" b="0" i="0" u="none" strike="noStrike" cap="none">
                <a:solidFill>
                  <a:schemeClr val="dk1"/>
                </a:solidFill>
                <a:latin typeface="Calibri"/>
                <a:ea typeface="Calibri"/>
                <a:cs typeface="Calibri"/>
                <a:sym typeface="Calibri"/>
              </a:defRPr>
            </a:lvl3pPr>
            <a:lvl4pPr marL="2743200" marR="0" lvl="3"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4pPr>
            <a:lvl5pPr marL="3657600" marR="0" lvl="4"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5pPr>
            <a:lvl6pPr marL="4572000" marR="0" lvl="5"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6pPr>
            <a:lvl7pPr marL="5486400" marR="0" lvl="6"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7pPr>
            <a:lvl8pPr marL="6400800" marR="0" lvl="7"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8pPr>
            <a:lvl9pPr marL="7315200" marR="0" lvl="8"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15" name="Shape 15"/>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16" name="Shape 16"/>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0225060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1663701" y="3419477"/>
            <a:ext cx="21031198" cy="5705474"/>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120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25" name="Shape 25"/>
          <p:cNvSpPr txBox="1">
            <a:spLocks noGrp="1"/>
          </p:cNvSpPr>
          <p:nvPr>
            <p:ph type="body" idx="1"/>
          </p:nvPr>
        </p:nvSpPr>
        <p:spPr>
          <a:xfrm>
            <a:off x="1663701" y="9178925"/>
            <a:ext cx="21031198" cy="3000374"/>
          </a:xfrm>
          <a:prstGeom prst="rect">
            <a:avLst/>
          </a:prstGeom>
          <a:noFill/>
          <a:ln>
            <a:noFill/>
          </a:ln>
        </p:spPr>
        <p:txBody>
          <a:bodyPr lIns="91425" tIns="91425" rIns="91425" bIns="91425" anchor="t" anchorCtr="0"/>
          <a:lstStyle>
            <a:lvl1pPr marL="0" marR="0" lvl="0" indent="0" algn="l" rtl="0">
              <a:lnSpc>
                <a:spcPct val="90000"/>
              </a:lnSpc>
              <a:spcBef>
                <a:spcPts val="2000"/>
              </a:spcBef>
              <a:buClr>
                <a:srgbClr val="888888"/>
              </a:buClr>
              <a:buFont typeface="Arial"/>
              <a:buNone/>
              <a:defRPr sz="4800" b="0" i="0" u="none" strike="noStrike" cap="none">
                <a:solidFill>
                  <a:srgbClr val="888888"/>
                </a:solidFill>
                <a:latin typeface="Calibri"/>
                <a:ea typeface="Calibri"/>
                <a:cs typeface="Calibri"/>
                <a:sym typeface="Calibri"/>
              </a:defRPr>
            </a:lvl1pPr>
            <a:lvl2pPr marL="914400" marR="0" lvl="1" indent="0" algn="l" rtl="0">
              <a:lnSpc>
                <a:spcPct val="90000"/>
              </a:lnSpc>
              <a:spcBef>
                <a:spcPts val="1000"/>
              </a:spcBef>
              <a:buClr>
                <a:srgbClr val="888888"/>
              </a:buClr>
              <a:buFont typeface="Arial"/>
              <a:buNone/>
              <a:defRPr sz="4000" b="0" i="0" u="none" strike="noStrike" cap="none">
                <a:solidFill>
                  <a:srgbClr val="888888"/>
                </a:solidFill>
                <a:latin typeface="Calibri"/>
                <a:ea typeface="Calibri"/>
                <a:cs typeface="Calibri"/>
                <a:sym typeface="Calibri"/>
              </a:defRPr>
            </a:lvl2pPr>
            <a:lvl3pPr marL="1828800" marR="0" lvl="2" indent="0" algn="l" rtl="0">
              <a:lnSpc>
                <a:spcPct val="90000"/>
              </a:lnSpc>
              <a:spcBef>
                <a:spcPts val="1000"/>
              </a:spcBef>
              <a:buClr>
                <a:srgbClr val="888888"/>
              </a:buClr>
              <a:buFont typeface="Arial"/>
              <a:buNone/>
              <a:defRPr sz="3600" b="0" i="0" u="none" strike="noStrike" cap="none">
                <a:solidFill>
                  <a:srgbClr val="888888"/>
                </a:solidFill>
                <a:latin typeface="Calibri"/>
                <a:ea typeface="Calibri"/>
                <a:cs typeface="Calibri"/>
                <a:sym typeface="Calibri"/>
              </a:defRPr>
            </a:lvl3pPr>
            <a:lvl4pPr marL="2743200" marR="0" lvl="3"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4pPr>
            <a:lvl5pPr marL="3657600" marR="0" lvl="4"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5pPr>
            <a:lvl6pPr marL="4572000" marR="0" lvl="5"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6pPr>
            <a:lvl7pPr marL="5486400" marR="0" lvl="6"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7pPr>
            <a:lvl8pPr marL="6400800" marR="0" lvl="7"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8pPr>
            <a:lvl9pPr marL="7315200" marR="0" lvl="8"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9pPr>
          </a:lstStyle>
          <a:p>
            <a:endParaRPr/>
          </a:p>
        </p:txBody>
      </p:sp>
      <p:sp>
        <p:nvSpPr>
          <p:cNvPr id="26" name="Shape 26"/>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27" name="Shape 27"/>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28" name="Shape 28"/>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3351025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31" name="Shape 31"/>
          <p:cNvSpPr txBox="1">
            <a:spLocks noGrp="1"/>
          </p:cNvSpPr>
          <p:nvPr>
            <p:ph type="body" idx="1"/>
          </p:nvPr>
        </p:nvSpPr>
        <p:spPr>
          <a:xfrm>
            <a:off x="1676400" y="3651250"/>
            <a:ext cx="10363200" cy="87026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32" name="Shape 32"/>
          <p:cNvSpPr txBox="1">
            <a:spLocks noGrp="1"/>
          </p:cNvSpPr>
          <p:nvPr>
            <p:ph type="body" idx="2"/>
          </p:nvPr>
        </p:nvSpPr>
        <p:spPr>
          <a:xfrm>
            <a:off x="12344400" y="3651250"/>
            <a:ext cx="10363200" cy="87026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33" name="Shape 33"/>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34" name="Shape 34"/>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35" name="Shape 35"/>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917400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1679575"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38" name="Shape 38"/>
          <p:cNvSpPr txBox="1">
            <a:spLocks noGrp="1"/>
          </p:cNvSpPr>
          <p:nvPr>
            <p:ph type="body" idx="1"/>
          </p:nvPr>
        </p:nvSpPr>
        <p:spPr>
          <a:xfrm>
            <a:off x="1679575" y="3362326"/>
            <a:ext cx="10315574" cy="1647824"/>
          </a:xfrm>
          <a:prstGeom prst="rect">
            <a:avLst/>
          </a:prstGeom>
          <a:noFill/>
          <a:ln>
            <a:noFill/>
          </a:ln>
        </p:spPr>
        <p:txBody>
          <a:bodyPr lIns="91425" tIns="91425" rIns="91425" bIns="91425" anchor="b" anchorCtr="0"/>
          <a:lstStyle>
            <a:lvl1pPr marL="0" marR="0" lvl="0" indent="0" algn="l" rtl="0">
              <a:lnSpc>
                <a:spcPct val="90000"/>
              </a:lnSpc>
              <a:spcBef>
                <a:spcPts val="2000"/>
              </a:spcBef>
              <a:buClr>
                <a:schemeClr val="dk1"/>
              </a:buClr>
              <a:buFont typeface="Arial"/>
              <a:buNone/>
              <a:defRPr sz="4800" b="1"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4000" b="1"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3600" b="1"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body" idx="2"/>
          </p:nvPr>
        </p:nvSpPr>
        <p:spPr>
          <a:xfrm>
            <a:off x="1679575" y="5010150"/>
            <a:ext cx="10315574" cy="73691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40" name="Shape 40"/>
          <p:cNvSpPr txBox="1">
            <a:spLocks noGrp="1"/>
          </p:cNvSpPr>
          <p:nvPr>
            <p:ph type="body" idx="3"/>
          </p:nvPr>
        </p:nvSpPr>
        <p:spPr>
          <a:xfrm>
            <a:off x="12344401" y="3362326"/>
            <a:ext cx="10366374" cy="1647824"/>
          </a:xfrm>
          <a:prstGeom prst="rect">
            <a:avLst/>
          </a:prstGeom>
          <a:noFill/>
          <a:ln>
            <a:noFill/>
          </a:ln>
        </p:spPr>
        <p:txBody>
          <a:bodyPr lIns="91425" tIns="91425" rIns="91425" bIns="91425" anchor="b" anchorCtr="0"/>
          <a:lstStyle>
            <a:lvl1pPr marL="0" marR="0" lvl="0" indent="0" algn="l" rtl="0">
              <a:lnSpc>
                <a:spcPct val="90000"/>
              </a:lnSpc>
              <a:spcBef>
                <a:spcPts val="2000"/>
              </a:spcBef>
              <a:buClr>
                <a:schemeClr val="dk1"/>
              </a:buClr>
              <a:buFont typeface="Arial"/>
              <a:buNone/>
              <a:defRPr sz="4800" b="1"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4000" b="1"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3600" b="1"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9pPr>
          </a:lstStyle>
          <a:p>
            <a:endParaRPr/>
          </a:p>
        </p:txBody>
      </p:sp>
      <p:sp>
        <p:nvSpPr>
          <p:cNvPr id="41" name="Shape 41"/>
          <p:cNvSpPr txBox="1">
            <a:spLocks noGrp="1"/>
          </p:cNvSpPr>
          <p:nvPr>
            <p:ph type="body" idx="4"/>
          </p:nvPr>
        </p:nvSpPr>
        <p:spPr>
          <a:xfrm>
            <a:off x="12344401" y="5010150"/>
            <a:ext cx="10366374" cy="73691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099348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47" name="Shape 47"/>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9" name="Shape 49"/>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0308470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0"/>
        <p:cNvGrpSpPr/>
        <p:nvPr/>
      </p:nvGrpSpPr>
      <p:grpSpPr>
        <a:xfrm>
          <a:off x="0" y="0"/>
          <a:ext cx="0" cy="0"/>
          <a:chOff x="0" y="0"/>
          <a:chExt cx="0" cy="0"/>
        </a:xfrm>
      </p:grpSpPr>
      <p:sp>
        <p:nvSpPr>
          <p:cNvPr id="51" name="Shape 51"/>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86938164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3" Type="http://schemas.openxmlformats.org/officeDocument/2006/relationships/slideLayout" Target="../slideLayouts/slideLayout6.xml"/><Relationship Id="rId7" Type="http://schemas.openxmlformats.org/officeDocument/2006/relationships/slideLayout" Target="../slideLayouts/slideLayout10.xml"/><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theme" Target="../theme/theme2.xml"/><Relationship Id="rId5" Type="http://schemas.openxmlformats.org/officeDocument/2006/relationships/slideLayout" Target="../slideLayouts/slideLayout8.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theme" Target="../theme/theme3.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Number"/>
          <p:cNvSpPr txBox="1">
            <a:spLocks noGrp="1"/>
          </p:cNvSpPr>
          <p:nvPr>
            <p:ph type="sldNum" sz="quarter" idx="2"/>
          </p:nvPr>
        </p:nvSpPr>
        <p:spPr>
          <a:xfrm>
            <a:off x="23738971" y="13131800"/>
            <a:ext cx="396826" cy="406400"/>
          </a:xfrm>
          <a:prstGeom prst="rect">
            <a:avLst/>
          </a:prstGeom>
          <a:ln w="12700">
            <a:miter lim="400000"/>
          </a:ln>
        </p:spPr>
        <p:txBody>
          <a:bodyPr wrap="none" lIns="50800" tIns="50800" rIns="50800" bIns="50800">
            <a:spAutoFit/>
          </a:bodyPr>
          <a:lstStyle>
            <a:lvl1pPr>
              <a:defRPr sz="2000">
                <a:latin typeface="Helvetica"/>
                <a:ea typeface="Helvetica"/>
                <a:cs typeface="Helvetica"/>
                <a:sym typeface="Helvetica"/>
              </a:defRPr>
            </a:lvl1pPr>
          </a:lstStyle>
          <a:p>
            <a:fld id="{86CB4B4D-7CA3-9044-876B-883B54F8677D}" type="slidenum">
              <a:t>‹#›</a:t>
            </a:fld>
            <a:endParaRPr/>
          </a:p>
        </p:txBody>
      </p:sp>
      <p:sp>
        <p:nvSpPr>
          <p:cNvPr id="3" name="Title Text"/>
          <p:cNvSpPr txBox="1">
            <a:spLocks noGrp="1"/>
          </p:cNvSpPr>
          <p:nvPr>
            <p:ph type="title"/>
          </p:nvPr>
        </p:nvSpPr>
        <p:spPr>
          <a:xfrm>
            <a:off x="1689100" y="952500"/>
            <a:ext cx="21005800" cy="2286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Title Text</a:t>
            </a:r>
          </a:p>
        </p:txBody>
      </p:sp>
      <p:sp>
        <p:nvSpPr>
          <p:cNvPr id="4" name="Body Level One…"/>
          <p:cNvSpPr txBox="1">
            <a:spLocks noGrp="1"/>
          </p:cNvSpPr>
          <p:nvPr>
            <p:ph type="body" idx="1"/>
          </p:nvPr>
        </p:nvSpPr>
        <p:spPr>
          <a:xfrm>
            <a:off x="1689100" y="3238500"/>
            <a:ext cx="21005800" cy="9207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1pPr>
      <a:lvl2pPr marL="127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2pPr>
      <a:lvl3pPr marL="190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3pPr>
      <a:lvl4pPr marL="254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4pPr>
      <a:lvl5pPr marL="317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5pPr>
      <a:lvl6pPr marL="381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1pPr>
      <a:lvl2pPr marL="0" marR="0" indent="228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2pPr>
      <a:lvl3pPr marL="0" marR="0" indent="457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3pPr>
      <a:lvl4pPr marL="0" marR="0" indent="685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4pPr>
      <a:lvl5pPr marL="0" marR="0" indent="9144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5pPr>
      <a:lvl6pPr marL="0" marR="0" indent="11430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6pPr>
      <a:lvl7pPr marL="0" marR="0" indent="1371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7pPr>
      <a:lvl8pPr marL="0" marR="0" indent="1600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8pPr>
      <a:lvl9pPr marL="0" marR="0" indent="1828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 name="Shape 7"/>
          <p:cNvSpPr txBox="1">
            <a:spLocks noGrp="1"/>
          </p:cNvSpPr>
          <p:nvPr>
            <p:ph type="body" idx="1"/>
          </p:nvPr>
        </p:nvSpPr>
        <p:spPr>
          <a:xfrm>
            <a:off x="1676401" y="3651250"/>
            <a:ext cx="21031198" cy="8702676"/>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pPr defTabSz="1828800" hangingPunct="1"/>
            <a:endParaRPr lang="en-US"/>
          </a:p>
        </p:txBody>
      </p:sp>
      <p:sp>
        <p:nvSpPr>
          <p:cNvPr id="9" name="Shape 9"/>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pPr defTabSz="1828800" hangingPunct="1"/>
            <a:endParaRPr lang="en-US"/>
          </a:p>
        </p:txBody>
      </p:sp>
      <p:sp>
        <p:nvSpPr>
          <p:cNvPr id="10" name="Shape 10"/>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defTabSz="1828800" hangingPunct="1">
              <a:buSzPct val="25000"/>
            </a:pPr>
            <a:fld id="{00000000-1234-1234-1234-123412341234}" type="slidenum">
              <a:rPr lang="en-US" sz="2400" smtClean="0">
                <a:solidFill>
                  <a:srgbClr val="888888"/>
                </a:solidFill>
                <a:latin typeface="Calibri"/>
                <a:ea typeface="Calibri"/>
                <a:cs typeface="Calibri"/>
                <a:sym typeface="Calibri"/>
              </a:rPr>
              <a:pPr algn="r" defTabSz="1828800" hangingPunct="1">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219907710"/>
      </p:ext>
    </p:extLst>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142F3CB8-CEC7-44B3-A62D-A8EFE6959252}"/>
              </a:ext>
            </a:extLst>
          </p:cNvPr>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FFF77EFB-A5E3-48AF-9D42-02E8A5EA3405}"/>
              </a:ext>
            </a:extLst>
          </p:cNvPr>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A65EAA4E-2C59-48A7-AFF5-000F8C0D79B6}"/>
              </a:ext>
            </a:extLst>
          </p:cNvPr>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pPr defTabSz="1828800" hangingPunct="1"/>
            <a:fld id="{1FD7FED3-E142-4B83-A868-C440ECF9195E}" type="datetimeFigureOut">
              <a:rPr lang="en-US" kern="1200" smtClean="0">
                <a:solidFill>
                  <a:prstClr val="black">
                    <a:tint val="75000"/>
                  </a:prstClr>
                </a:solidFill>
              </a:rPr>
              <a:pPr defTabSz="1828800" hangingPunct="1"/>
              <a:t>3/9/2018</a:t>
            </a:fld>
            <a:endParaRPr lang="en-US" kern="1200">
              <a:solidFill>
                <a:prstClr val="black">
                  <a:tint val="75000"/>
                </a:prstClr>
              </a:solidFill>
            </a:endParaRPr>
          </a:p>
        </p:txBody>
      </p:sp>
      <p:sp>
        <p:nvSpPr>
          <p:cNvPr id="5" name="Footer Placeholder 4">
            <a:extLst>
              <a:ext uri="{FF2B5EF4-FFF2-40B4-BE49-F238E27FC236}">
                <a16:creationId xmlns:a16="http://schemas.microsoft.com/office/drawing/2014/main" xmlns="" id="{33204685-20F4-48F1-872F-2C242FA60A4A}"/>
              </a:ext>
            </a:extLst>
          </p:cNvPr>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pPr defTabSz="1828800" hangingPunct="1"/>
            <a:endParaRPr lang="en-US" kern="1200">
              <a:solidFill>
                <a:prstClr val="black">
                  <a:tint val="75000"/>
                </a:prstClr>
              </a:solidFill>
            </a:endParaRPr>
          </a:p>
        </p:txBody>
      </p:sp>
      <p:sp>
        <p:nvSpPr>
          <p:cNvPr id="6" name="Slide Number Placeholder 5">
            <a:extLst>
              <a:ext uri="{FF2B5EF4-FFF2-40B4-BE49-F238E27FC236}">
                <a16:creationId xmlns:a16="http://schemas.microsoft.com/office/drawing/2014/main" xmlns="" id="{9CB6544F-39BD-4A1F-8185-0128E41627A7}"/>
              </a:ext>
            </a:extLst>
          </p:cNvPr>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pPr defTabSz="1828800" hangingPunct="1"/>
            <a:fld id="{3DEC7AD9-915D-4FB9-80A9-751BAC31E532}" type="slidenum">
              <a:rPr lang="en-US" kern="1200" smtClean="0">
                <a:solidFill>
                  <a:prstClr val="black">
                    <a:tint val="75000"/>
                  </a:prstClr>
                </a:solidFill>
              </a:rPr>
              <a:pPr defTabSz="1828800" hangingPunct="1"/>
              <a:t>‹#›</a:t>
            </a:fld>
            <a:endParaRPr lang="en-US" kern="1200">
              <a:solidFill>
                <a:prstClr val="black">
                  <a:tint val="75000"/>
                </a:prstClr>
              </a:solidFill>
            </a:endParaRPr>
          </a:p>
        </p:txBody>
      </p:sp>
    </p:spTree>
    <p:extLst>
      <p:ext uri="{BB962C8B-B14F-4D97-AF65-F5344CB8AC3E}">
        <p14:creationId xmlns:p14="http://schemas.microsoft.com/office/powerpoint/2010/main" val="18558481"/>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15.png"/><Relationship Id="rId5" Type="http://schemas.microsoft.com/office/2007/relationships/hdphoto" Target="../media/hdphoto1.wdp"/><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5.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3"/>
        <p:cNvGrpSpPr/>
        <p:nvPr/>
      </p:nvGrpSpPr>
      <p:grpSpPr>
        <a:xfrm>
          <a:off x="0" y="0"/>
          <a:ext cx="0" cy="0"/>
          <a:chOff x="0" y="0"/>
          <a:chExt cx="0" cy="0"/>
        </a:xfrm>
      </p:grpSpPr>
      <p:sp>
        <p:nvSpPr>
          <p:cNvPr id="2" name="Shape 89"/>
          <p:cNvSpPr txBox="1"/>
          <p:nvPr/>
        </p:nvSpPr>
        <p:spPr>
          <a:xfrm>
            <a:off x="1910700" y="10678768"/>
            <a:ext cx="20562600" cy="1452398"/>
          </a:xfrm>
          <a:prstGeom prst="rect">
            <a:avLst/>
          </a:prstGeom>
          <a:noFill/>
          <a:ln>
            <a:noFill/>
          </a:ln>
        </p:spPr>
        <p:txBody>
          <a:bodyPr lIns="182850" tIns="91400" rIns="182850" bIns="91400" anchor="t" anchorCtr="0">
            <a:noAutofit/>
          </a:bodyPr>
          <a:lstStyle/>
          <a:p>
            <a:pPr defTabSz="1828800" hangingPunct="1">
              <a:buSzPct val="25000"/>
            </a:pPr>
            <a:endParaRPr lang="en-US" sz="8000" dirty="0">
              <a:solidFill>
                <a:schemeClr val="bg1"/>
              </a:solidFill>
              <a:latin typeface="Helvetica" panose="020B0604020202020204" pitchFamily="34" charset="0"/>
              <a:ea typeface="Calibri"/>
              <a:cs typeface="Helvetica" panose="020B0604020202020204" pitchFamily="34" charset="0"/>
              <a:sym typeface="Calibri"/>
            </a:endParaRPr>
          </a:p>
        </p:txBody>
      </p:sp>
      <p:sp>
        <p:nvSpPr>
          <p:cNvPr id="3" name="Shape 89"/>
          <p:cNvSpPr txBox="1"/>
          <p:nvPr/>
        </p:nvSpPr>
        <p:spPr>
          <a:xfrm>
            <a:off x="1910700" y="8793233"/>
            <a:ext cx="20562600" cy="1452398"/>
          </a:xfrm>
          <a:prstGeom prst="rect">
            <a:avLst/>
          </a:prstGeom>
          <a:noFill/>
          <a:ln>
            <a:noFill/>
          </a:ln>
        </p:spPr>
        <p:txBody>
          <a:bodyPr lIns="182850" tIns="91400" rIns="182850" bIns="91400" anchor="ctr" anchorCtr="0">
            <a:noAutofit/>
          </a:bodyPr>
          <a:lstStyle/>
          <a:p>
            <a:pPr defTabSz="1828800" hangingPunct="1">
              <a:buSzPct val="25000"/>
            </a:pPr>
            <a:r>
              <a:rPr lang="en-US" sz="12000" cap="all" dirty="0">
                <a:solidFill>
                  <a:srgbClr val="FFD966"/>
                </a:solidFill>
                <a:latin typeface="Helvetica" panose="020B0604020202020204" pitchFamily="34" charset="0"/>
                <a:ea typeface="Calibri"/>
                <a:cs typeface="Helvetica" panose="020B0604020202020204" pitchFamily="34" charset="0"/>
                <a:sym typeface="Calibri"/>
              </a:rPr>
              <a:t>User Interfaces</a:t>
            </a:r>
          </a:p>
        </p:txBody>
      </p:sp>
      <p:sp>
        <p:nvSpPr>
          <p:cNvPr id="4" name="Shape 89"/>
          <p:cNvSpPr txBox="1"/>
          <p:nvPr/>
        </p:nvSpPr>
        <p:spPr>
          <a:xfrm>
            <a:off x="2063100" y="10831168"/>
            <a:ext cx="20562600" cy="1452398"/>
          </a:xfrm>
          <a:prstGeom prst="rect">
            <a:avLst/>
          </a:prstGeom>
          <a:noFill/>
          <a:ln>
            <a:noFill/>
          </a:ln>
        </p:spPr>
        <p:txBody>
          <a:bodyPr lIns="182850" tIns="91400" rIns="182850" bIns="91400" anchor="t" anchorCtr="0">
            <a:noAutofit/>
          </a:bodyPr>
          <a:lstStyle/>
          <a:p>
            <a:pPr defTabSz="1828800" hangingPunct="1">
              <a:buSzPct val="25000"/>
            </a:pPr>
            <a:r>
              <a:rPr lang="en-US" sz="8000" dirty="0" smtClean="0">
                <a:solidFill>
                  <a:schemeClr val="bg1"/>
                </a:solidFill>
                <a:latin typeface="Helvetica" panose="020B0604020202020204" pitchFamily="34" charset="0"/>
                <a:ea typeface="Calibri"/>
                <a:cs typeface="Helvetica" panose="020B0604020202020204" pitchFamily="34" charset="0"/>
                <a:sym typeface="Calibri"/>
              </a:rPr>
              <a:t>Relaying Information to the Player</a:t>
            </a:r>
            <a:endParaRPr lang="en-US" sz="8000" dirty="0">
              <a:solidFill>
                <a:schemeClr val="bg1"/>
              </a:solidFill>
              <a:latin typeface="Helvetica" panose="020B0604020202020204" pitchFamily="34" charset="0"/>
              <a:ea typeface="Calibri"/>
              <a:cs typeface="Helvetica" panose="020B0604020202020204" pitchFamily="34" charset="0"/>
              <a:sym typeface="Calibri"/>
            </a:endParaRPr>
          </a:p>
        </p:txBody>
      </p:sp>
    </p:spTree>
    <p:extLst>
      <p:ext uri="{BB962C8B-B14F-4D97-AF65-F5344CB8AC3E}">
        <p14:creationId xmlns:p14="http://schemas.microsoft.com/office/powerpoint/2010/main" val="33412546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 name="Image" descr="Image"/>
          <p:cNvPicPr>
            <a:picLocks noChangeAspect="1"/>
          </p:cNvPicPr>
          <p:nvPr/>
        </p:nvPicPr>
        <p:blipFill>
          <a:blip r:embed="rId2">
            <a:extLst/>
          </a:blip>
          <a:srcRect l="11526" r="11526"/>
          <a:stretch>
            <a:fillRect/>
          </a:stretch>
        </p:blipFill>
        <p:spPr>
          <a:xfrm>
            <a:off x="2891854" y="1383719"/>
            <a:ext cx="7805274" cy="6996613"/>
          </a:xfrm>
          <a:prstGeom prst="rect">
            <a:avLst/>
          </a:prstGeom>
          <a:ln w="12700">
            <a:miter lim="400000"/>
          </a:ln>
        </p:spPr>
      </p:pic>
      <p:pic>
        <p:nvPicPr>
          <p:cNvPr id="410" name="Image" descr="Image"/>
          <p:cNvPicPr>
            <a:picLocks noChangeAspect="1"/>
          </p:cNvPicPr>
          <p:nvPr/>
        </p:nvPicPr>
        <p:blipFill>
          <a:blip r:embed="rId2">
            <a:extLst/>
          </a:blip>
          <a:srcRect l="11526" r="11526"/>
          <a:stretch>
            <a:fillRect/>
          </a:stretch>
        </p:blipFill>
        <p:spPr>
          <a:xfrm>
            <a:off x="13686854" y="1383719"/>
            <a:ext cx="7805274" cy="6996613"/>
          </a:xfrm>
          <a:prstGeom prst="rect">
            <a:avLst/>
          </a:prstGeom>
          <a:ln w="12700">
            <a:miter lim="400000"/>
          </a:ln>
        </p:spPr>
      </p:pic>
      <p:sp>
        <p:nvSpPr>
          <p:cNvPr id="411" name="This is a dream of mine that I have just dreamed. Just see your smiling face everywhere I go. The love I feel for you to shine inside me. But it’s all over now you’re gone. This is a dream of mine that I have just ..."/>
          <p:cNvSpPr/>
          <p:nvPr/>
        </p:nvSpPr>
        <p:spPr>
          <a:xfrm>
            <a:off x="2891854" y="10859613"/>
            <a:ext cx="7805274" cy="964367"/>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b="1" dirty="0"/>
              <a:t>Panels</a:t>
            </a:r>
            <a:r>
              <a:rPr lang="en-AU" sz="2800" dirty="0"/>
              <a:t> control </a:t>
            </a:r>
            <a:r>
              <a:rPr lang="en-AU" sz="2800" dirty="0" smtClean="0"/>
              <a:t>the layout </a:t>
            </a:r>
            <a:r>
              <a:rPr lang="en-AU" sz="2800" dirty="0"/>
              <a:t>and placement of other </a:t>
            </a:r>
            <a:r>
              <a:rPr lang="en-AU" sz="2800" dirty="0" smtClean="0"/>
              <a:t>Widgets</a:t>
            </a:r>
            <a:r>
              <a:rPr lang="en-AU" sz="2800" dirty="0"/>
              <a:t>.</a:t>
            </a:r>
            <a:endParaRPr sz="2800" dirty="0"/>
          </a:p>
        </p:txBody>
      </p:sp>
      <p:sp>
        <p:nvSpPr>
          <p:cNvPr id="412" name="This is a dream of mine that I have just dreamed. Just see your smiling face everywhere I go. The love I feel for you to shine inside me. But it’s all over now you’re gone. This is a dream of mine that I have just ..."/>
          <p:cNvSpPr/>
          <p:nvPr/>
        </p:nvSpPr>
        <p:spPr>
          <a:xfrm>
            <a:off x="13686853" y="10859613"/>
            <a:ext cx="7805274" cy="22570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b="1" dirty="0"/>
              <a:t>Display </a:t>
            </a:r>
            <a:r>
              <a:rPr lang="en-AU" sz="2800" b="1" dirty="0" smtClean="0"/>
              <a:t>Widgets</a:t>
            </a:r>
            <a:r>
              <a:rPr lang="en-AU" sz="2800" dirty="0"/>
              <a:t>, such as Text and Images, display information to the player. There are a range of pre-built </a:t>
            </a:r>
            <a:r>
              <a:rPr lang="en-AU" sz="2800" dirty="0" smtClean="0"/>
              <a:t>Display Widgets </a:t>
            </a:r>
            <a:r>
              <a:rPr lang="en-AU" sz="2800" dirty="0"/>
              <a:t>to help with more complex ways of displaying </a:t>
            </a:r>
            <a:r>
              <a:rPr lang="en-AU" sz="2800" dirty="0" smtClean="0"/>
              <a:t>information, </a:t>
            </a:r>
            <a:r>
              <a:rPr lang="en-AU" sz="2800" dirty="0"/>
              <a:t>such as a Progress Bar</a:t>
            </a:r>
            <a:r>
              <a:rPr lang="en-AU" sz="2800" dirty="0" smtClean="0"/>
              <a:t>.</a:t>
            </a:r>
            <a:endParaRPr sz="2800" dirty="0"/>
          </a:p>
        </p:txBody>
      </p:sp>
      <p:sp>
        <p:nvSpPr>
          <p:cNvPr id="413" name="Two Picture slide"/>
          <p:cNvSpPr txBox="1"/>
          <p:nvPr/>
        </p:nvSpPr>
        <p:spPr>
          <a:xfrm>
            <a:off x="5763761" y="9670064"/>
            <a:ext cx="2061463" cy="87203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a:t>Panels</a:t>
            </a:r>
            <a:endParaRPr dirty="0"/>
          </a:p>
        </p:txBody>
      </p:sp>
      <p:sp>
        <p:nvSpPr>
          <p:cNvPr id="416" name="Two Picture slide"/>
          <p:cNvSpPr txBox="1"/>
          <p:nvPr/>
        </p:nvSpPr>
        <p:spPr>
          <a:xfrm>
            <a:off x="15241093" y="9670063"/>
            <a:ext cx="4696800" cy="87203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a:t>Display Widgets</a:t>
            </a:r>
            <a:endParaRPr dirty="0"/>
          </a:p>
        </p:txBody>
      </p:sp>
      <p:sp>
        <p:nvSpPr>
          <p:cNvPr id="14" name="TextBox 13"/>
          <p:cNvSpPr txBox="1"/>
          <p:nvPr/>
        </p:nvSpPr>
        <p:spPr>
          <a:xfrm>
            <a:off x="14088300" y="8113591"/>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Common Display Widgets</a:t>
            </a:r>
            <a:endParaRPr kumimoji="0" lang="en-US" sz="2800" b="0" i="0" u="none" strike="noStrike" cap="none" spc="0" normalizeH="0" baseline="0" dirty="0">
              <a:ln>
                <a:noFill/>
              </a:ln>
              <a:solidFill>
                <a:srgbClr val="000000"/>
              </a:solidFill>
              <a:effectLst/>
              <a:uFillTx/>
              <a:sym typeface="Helvetica Light"/>
            </a:endParaRPr>
          </a:p>
        </p:txBody>
      </p:sp>
      <p:sp>
        <p:nvSpPr>
          <p:cNvPr id="15" name="TextBox 14"/>
          <p:cNvSpPr txBox="1"/>
          <p:nvPr/>
        </p:nvSpPr>
        <p:spPr>
          <a:xfrm>
            <a:off x="3293301" y="811359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Panel T</a:t>
            </a:r>
            <a:r>
              <a:rPr lang="en-US" sz="2800" dirty="0" smtClean="0"/>
              <a:t>ypes</a:t>
            </a:r>
            <a:endParaRPr kumimoji="0" lang="en-US" sz="2800" b="0" i="0" u="none" strike="noStrike" cap="none" spc="0" normalizeH="0" baseline="0" dirty="0">
              <a:ln>
                <a:noFill/>
              </a:ln>
              <a:solidFill>
                <a:srgbClr val="000000"/>
              </a:solidFill>
              <a:effectLst/>
              <a:uFillTx/>
              <a:sym typeface="Helvetica Light"/>
            </a:endParaRPr>
          </a:p>
        </p:txBody>
      </p:sp>
      <p:pic>
        <p:nvPicPr>
          <p:cNvPr id="11" name="Picture 10"/>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6" name="Picture 5">
            <a:extLst>
              <a:ext uri="{FF2B5EF4-FFF2-40B4-BE49-F238E27FC236}">
                <a16:creationId xmlns:a16="http://schemas.microsoft.com/office/drawing/2014/main" xmlns="" id="{F4CC34FA-F788-4AFC-B243-B9267DD6AC2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60195" y="1545253"/>
            <a:ext cx="7268589" cy="6544588"/>
          </a:xfrm>
          <a:prstGeom prst="rect">
            <a:avLst/>
          </a:prstGeom>
          <a:ln>
            <a:noFill/>
          </a:ln>
          <a:effectLst>
            <a:outerShdw blurRad="190500" algn="tl" rotWithShape="0">
              <a:srgbClr val="000000">
                <a:alpha val="70000"/>
              </a:srgbClr>
            </a:outerShdw>
          </a:effectLst>
        </p:spPr>
      </p:pic>
      <p:pic>
        <p:nvPicPr>
          <p:cNvPr id="16" name="Picture 15">
            <a:extLst>
              <a:ext uri="{FF2B5EF4-FFF2-40B4-BE49-F238E27FC236}">
                <a16:creationId xmlns:a16="http://schemas.microsoft.com/office/drawing/2014/main" xmlns="" id="{BB103AEA-876F-4D8A-A86F-4433938140F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955194" y="1545253"/>
            <a:ext cx="7268589" cy="654458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999648310"/>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 name="Image" descr="Image"/>
          <p:cNvPicPr>
            <a:picLocks noChangeAspect="1"/>
          </p:cNvPicPr>
          <p:nvPr/>
        </p:nvPicPr>
        <p:blipFill>
          <a:blip r:embed="rId2">
            <a:extLst/>
          </a:blip>
          <a:srcRect l="11526" r="11526"/>
          <a:stretch>
            <a:fillRect/>
          </a:stretch>
        </p:blipFill>
        <p:spPr>
          <a:xfrm>
            <a:off x="2891854" y="1383719"/>
            <a:ext cx="7805274" cy="6996613"/>
          </a:xfrm>
          <a:prstGeom prst="rect">
            <a:avLst/>
          </a:prstGeom>
          <a:ln w="12700">
            <a:miter lim="400000"/>
          </a:ln>
        </p:spPr>
      </p:pic>
      <p:pic>
        <p:nvPicPr>
          <p:cNvPr id="410" name="Image" descr="Image"/>
          <p:cNvPicPr>
            <a:picLocks noChangeAspect="1"/>
          </p:cNvPicPr>
          <p:nvPr/>
        </p:nvPicPr>
        <p:blipFill>
          <a:blip r:embed="rId2">
            <a:extLst/>
          </a:blip>
          <a:srcRect l="11526" r="11526"/>
          <a:stretch>
            <a:fillRect/>
          </a:stretch>
        </p:blipFill>
        <p:spPr>
          <a:xfrm>
            <a:off x="13686854" y="1383719"/>
            <a:ext cx="7805274" cy="6996613"/>
          </a:xfrm>
          <a:prstGeom prst="rect">
            <a:avLst/>
          </a:prstGeom>
          <a:ln w="12700">
            <a:miter lim="400000"/>
          </a:ln>
        </p:spPr>
      </p:pic>
      <p:sp>
        <p:nvSpPr>
          <p:cNvPr id="411" name="This is a dream of mine that I have just dreamed. Just see your smiling face everywhere I go. The love I feel for you to shine inside me. But it’s all over now you’re gone. This is a dream of mine that I have just ..."/>
          <p:cNvSpPr/>
          <p:nvPr/>
        </p:nvSpPr>
        <p:spPr>
          <a:xfrm>
            <a:off x="2891854" y="10859613"/>
            <a:ext cx="7805274" cy="1395254"/>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b="1" dirty="0"/>
              <a:t>Input </a:t>
            </a:r>
            <a:r>
              <a:rPr lang="en-AU" sz="2800" b="1" dirty="0" smtClean="0"/>
              <a:t>Widgets</a:t>
            </a:r>
            <a:r>
              <a:rPr lang="en-AU" sz="2800" dirty="0" smtClean="0"/>
              <a:t>, </a:t>
            </a:r>
            <a:r>
              <a:rPr lang="en-AU" sz="2800" dirty="0"/>
              <a:t>such as Buttons, Text Boxes, and Combo </a:t>
            </a:r>
            <a:r>
              <a:rPr lang="en-AU" sz="2800" dirty="0" smtClean="0"/>
              <a:t>Boxes, take </a:t>
            </a:r>
            <a:r>
              <a:rPr lang="en-AU" sz="2800" dirty="0"/>
              <a:t>user input through the keyboard and </a:t>
            </a:r>
            <a:r>
              <a:rPr lang="en-AU" sz="2800" dirty="0" smtClean="0"/>
              <a:t>mouse.</a:t>
            </a:r>
            <a:endParaRPr sz="2800" dirty="0"/>
          </a:p>
        </p:txBody>
      </p:sp>
      <p:sp>
        <p:nvSpPr>
          <p:cNvPr id="412" name="This is a dream of mine that I have just dreamed. Just see your smiling face everywhere I go. The love I feel for you to shine inside me. But it’s all over now you’re gone. This is a dream of mine that I have just ..."/>
          <p:cNvSpPr/>
          <p:nvPr/>
        </p:nvSpPr>
        <p:spPr>
          <a:xfrm>
            <a:off x="13686853" y="10859613"/>
            <a:ext cx="7805274" cy="1395254"/>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b="1" dirty="0"/>
              <a:t>User Widgets </a:t>
            </a:r>
            <a:r>
              <a:rPr lang="en-AU" sz="2800" dirty="0"/>
              <a:t>are </a:t>
            </a:r>
            <a:r>
              <a:rPr lang="en-AU" sz="2800" dirty="0" smtClean="0"/>
              <a:t>Widgets </a:t>
            </a:r>
            <a:r>
              <a:rPr lang="en-AU" sz="2800" dirty="0"/>
              <a:t>made within UMG, which can be reused many times and placed within other User Widgets</a:t>
            </a:r>
            <a:r>
              <a:rPr lang="en-AU" sz="2800" dirty="0" smtClean="0"/>
              <a:t>.</a:t>
            </a:r>
            <a:endParaRPr sz="2800" dirty="0"/>
          </a:p>
        </p:txBody>
      </p:sp>
      <p:sp>
        <p:nvSpPr>
          <p:cNvPr id="413" name="Two Picture slide"/>
          <p:cNvSpPr txBox="1"/>
          <p:nvPr/>
        </p:nvSpPr>
        <p:spPr>
          <a:xfrm>
            <a:off x="4785132" y="9670064"/>
            <a:ext cx="4018729" cy="87203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a:t>Input Widgets</a:t>
            </a:r>
            <a:endParaRPr dirty="0"/>
          </a:p>
        </p:txBody>
      </p:sp>
      <p:sp>
        <p:nvSpPr>
          <p:cNvPr id="416" name="Two Picture slide"/>
          <p:cNvSpPr txBox="1"/>
          <p:nvPr/>
        </p:nvSpPr>
        <p:spPr>
          <a:xfrm>
            <a:off x="15615396" y="9670063"/>
            <a:ext cx="3948197" cy="87203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a:t>User Widgets</a:t>
            </a:r>
            <a:endParaRPr dirty="0"/>
          </a:p>
        </p:txBody>
      </p:sp>
      <p:sp>
        <p:nvSpPr>
          <p:cNvPr id="14" name="TextBox 13"/>
          <p:cNvSpPr txBox="1"/>
          <p:nvPr/>
        </p:nvSpPr>
        <p:spPr>
          <a:xfrm>
            <a:off x="14088300" y="8113591"/>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User Created Widgets</a:t>
            </a:r>
            <a:endParaRPr kumimoji="0" lang="en-US" sz="2800" b="0" i="0" u="none" strike="noStrike" cap="none" spc="0" normalizeH="0" baseline="0" dirty="0">
              <a:ln>
                <a:noFill/>
              </a:ln>
              <a:solidFill>
                <a:srgbClr val="000000"/>
              </a:solidFill>
              <a:effectLst/>
              <a:uFillTx/>
              <a:sym typeface="Helvetica Light"/>
            </a:endParaRPr>
          </a:p>
        </p:txBody>
      </p:sp>
      <p:sp>
        <p:nvSpPr>
          <p:cNvPr id="15" name="TextBox 14"/>
          <p:cNvSpPr txBox="1"/>
          <p:nvPr/>
        </p:nvSpPr>
        <p:spPr>
          <a:xfrm>
            <a:off x="3293301" y="811359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Extended Input Widgets</a:t>
            </a:r>
            <a:endParaRPr kumimoji="0" lang="en-US" sz="2800" b="0" i="0" u="none" strike="noStrike" cap="none" spc="0" normalizeH="0" baseline="0" dirty="0">
              <a:ln>
                <a:noFill/>
              </a:ln>
              <a:solidFill>
                <a:srgbClr val="000000"/>
              </a:solidFill>
              <a:effectLst/>
              <a:uFillTx/>
              <a:sym typeface="Helvetica Light"/>
            </a:endParaRPr>
          </a:p>
        </p:txBody>
      </p:sp>
      <p:pic>
        <p:nvPicPr>
          <p:cNvPr id="11" name="Picture 10"/>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12" name="Picture 11">
            <a:extLst>
              <a:ext uri="{FF2B5EF4-FFF2-40B4-BE49-F238E27FC236}">
                <a16:creationId xmlns:a16="http://schemas.microsoft.com/office/drawing/2014/main" xmlns="" id="{4CE6B8FE-37ED-4A89-B826-62FB2F7424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60195" y="1545253"/>
            <a:ext cx="7268589" cy="6544588"/>
          </a:xfrm>
          <a:prstGeom prst="rect">
            <a:avLst/>
          </a:prstGeom>
          <a:ln>
            <a:noFill/>
          </a:ln>
          <a:effectLst>
            <a:outerShdw blurRad="190500" algn="tl" rotWithShape="0">
              <a:srgbClr val="000000">
                <a:alpha val="70000"/>
              </a:srgbClr>
            </a:outerShdw>
          </a:effectLst>
        </p:spPr>
      </p:pic>
      <p:pic>
        <p:nvPicPr>
          <p:cNvPr id="13" name="Picture 12">
            <a:extLst>
              <a:ext uri="{FF2B5EF4-FFF2-40B4-BE49-F238E27FC236}">
                <a16:creationId xmlns:a16="http://schemas.microsoft.com/office/drawing/2014/main" xmlns="" id="{B6F4C278-0CCF-4B49-93F9-8360E4976F5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955194" y="1545253"/>
            <a:ext cx="7268589" cy="654458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002429699"/>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30" name="Image" descr="Image"/>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sp>
        <p:nvSpPr>
          <p:cNvPr id="13" name="The Picture slide"/>
          <p:cNvSpPr txBox="1"/>
          <p:nvPr/>
        </p:nvSpPr>
        <p:spPr>
          <a:xfrm>
            <a:off x="16955248" y="2001868"/>
            <a:ext cx="7061171" cy="87203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Anchors</a:t>
            </a:r>
            <a:endParaRPr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08150" y="3645347"/>
            <a:ext cx="7008270" cy="6996787"/>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Anchors are used to define a UI </a:t>
            </a:r>
            <a:r>
              <a:rPr lang="en-US" sz="2800" dirty="0" smtClean="0"/>
              <a:t>Widget’s </a:t>
            </a:r>
            <a:r>
              <a:rPr lang="en-US" sz="2800" dirty="0"/>
              <a:t>desired location on a Canvas Panel and maintains that position with varying screen sizes. Anchors are normalized where Min(0,0) and Max(0,0) is the upper left corner and Min(1,1) and Max(1,1) is the bottom right corner.</a:t>
            </a:r>
          </a:p>
          <a:p>
            <a:r>
              <a:rPr lang="en-US" sz="2800" dirty="0"/>
              <a:t> </a:t>
            </a:r>
          </a:p>
          <a:p>
            <a:r>
              <a:rPr lang="en-US" sz="2800" dirty="0"/>
              <a:t>Once you have a Canvas Panel and add other UI Widgets to it, either you can select from a number of preset Anchor positions (typically, selecting one of these should do if you only want to keep your Widget at a specific location) or you can manually set the Anchor position and Min/Max settings as well as applying offsets</a:t>
            </a:r>
            <a:r>
              <a:rPr lang="en-US" sz="2800" dirty="0" smtClean="0"/>
              <a:t>.</a:t>
            </a:r>
            <a:endParaRPr lang="en-US" sz="2800" dirty="0"/>
          </a:p>
        </p:txBody>
      </p:sp>
      <p:sp>
        <p:nvSpPr>
          <p:cNvPr id="15" name="Rectangle"/>
          <p:cNvSpPr/>
          <p:nvPr/>
        </p:nvSpPr>
        <p:spPr>
          <a:xfrm>
            <a:off x="17008150" y="3180499"/>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5" name="Picture 4">
            <a:extLst>
              <a:ext uri="{FF2B5EF4-FFF2-40B4-BE49-F238E27FC236}">
                <a16:creationId xmlns:a16="http://schemas.microsoft.com/office/drawing/2014/main" xmlns="" id="{E6586B59-110A-4DB5-84D6-3797CCE89FBF}"/>
              </a:ext>
            </a:extLst>
          </p:cNvPr>
          <p:cNvPicPr>
            <a:picLocks noChangeAspect="1"/>
          </p:cNvPicPr>
          <p:nvPr/>
        </p:nvPicPr>
        <p:blipFill>
          <a:blip r:embed="rId4">
            <a:grayscl/>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51054" y="690615"/>
            <a:ext cx="15770460" cy="12291552"/>
          </a:xfrm>
          <a:prstGeom prst="rect">
            <a:avLst/>
          </a:prstGeom>
          <a:ln>
            <a:noFill/>
          </a:ln>
          <a:effectLst>
            <a:outerShdw blurRad="190500" algn="tl" rotWithShape="0">
              <a:srgbClr val="000000">
                <a:alpha val="70000"/>
              </a:srgbClr>
            </a:outerShdw>
          </a:effectLst>
        </p:spPr>
      </p:pic>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Using Anchors in UMG</a:t>
            </a:r>
            <a:endParaRPr kumimoji="0" lang="en-US" sz="2800" b="0" i="0" u="none" strike="noStrike" cap="none" spc="0" normalizeH="0" baseline="0" dirty="0">
              <a:ln>
                <a:noFill/>
              </a:ln>
              <a:solidFill>
                <a:srgbClr val="000000"/>
              </a:solidFill>
              <a:effectLst/>
              <a:uFillTx/>
              <a:sym typeface="Helvetica Light"/>
            </a:endParaRPr>
          </a:p>
        </p:txBody>
      </p:sp>
      <p:pic>
        <p:nvPicPr>
          <p:cNvPr id="12" name="Picture 11">
            <a:extLst>
              <a:ext uri="{FF2B5EF4-FFF2-40B4-BE49-F238E27FC236}">
                <a16:creationId xmlns:a16="http://schemas.microsoft.com/office/drawing/2014/main" xmlns="" id="{8DD675D8-9EED-4FE6-A90F-06EA76B99A3E}"/>
              </a:ext>
            </a:extLst>
          </p:cNvPr>
          <p:cNvPicPr>
            <a:picLocks noChangeAspect="1"/>
          </p:cNvPicPr>
          <p:nvPr/>
        </p:nvPicPr>
        <p:blipFill rotWithShape="1">
          <a:blip r:embed="rId6">
            <a:extLst>
              <a:ext uri="{28A0092B-C50C-407E-A947-70E740481C1C}">
                <a14:useLocalDpi xmlns:a14="http://schemas.microsoft.com/office/drawing/2010/main" val="0"/>
              </a:ext>
            </a:extLst>
          </a:blip>
          <a:srcRect l="36673" t="31038" r="45008" b="53004"/>
          <a:stretch/>
        </p:blipFill>
        <p:spPr>
          <a:xfrm>
            <a:off x="6334538" y="4505739"/>
            <a:ext cx="2888975" cy="1961322"/>
          </a:xfrm>
          <a:prstGeom prst="rect">
            <a:avLst/>
          </a:prstGeom>
          <a:ln w="38100">
            <a:solidFill>
              <a:srgbClr val="FF0000"/>
            </a:solidFill>
          </a:ln>
        </p:spPr>
      </p:pic>
      <p:pic>
        <p:nvPicPr>
          <p:cNvPr id="17" name="Picture 16">
            <a:extLst>
              <a:ext uri="{FF2B5EF4-FFF2-40B4-BE49-F238E27FC236}">
                <a16:creationId xmlns:a16="http://schemas.microsoft.com/office/drawing/2014/main" xmlns="" id="{11B5AE73-AA92-4DB8-B8E1-DA35D2EB0544}"/>
              </a:ext>
            </a:extLst>
          </p:cNvPr>
          <p:cNvPicPr>
            <a:picLocks noChangeAspect="1"/>
          </p:cNvPicPr>
          <p:nvPr/>
        </p:nvPicPr>
        <p:blipFill rotWithShape="1">
          <a:blip r:embed="rId6">
            <a:extLst>
              <a:ext uri="{28A0092B-C50C-407E-A947-70E740481C1C}">
                <a14:useLocalDpi xmlns:a14="http://schemas.microsoft.com/office/drawing/2010/main" val="0"/>
              </a:ext>
            </a:extLst>
          </a:blip>
          <a:srcRect l="74739" t="14435" b="58611"/>
          <a:stretch/>
        </p:blipFill>
        <p:spPr>
          <a:xfrm>
            <a:off x="12337774" y="2464904"/>
            <a:ext cx="3983740" cy="3313044"/>
          </a:xfrm>
          <a:prstGeom prst="rect">
            <a:avLst/>
          </a:prstGeom>
          <a:ln w="38100">
            <a:solidFill>
              <a:srgbClr val="FF0000"/>
            </a:solidFill>
          </a:ln>
        </p:spPr>
      </p:pic>
    </p:spTree>
    <p:extLst>
      <p:ext uri="{BB962C8B-B14F-4D97-AF65-F5344CB8AC3E}">
        <p14:creationId xmlns:p14="http://schemas.microsoft.com/office/powerpoint/2010/main" val="843162895"/>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 name="Image" descr="Image"/>
          <p:cNvPicPr>
            <a:picLocks noChangeAspect="1"/>
          </p:cNvPicPr>
          <p:nvPr/>
        </p:nvPicPr>
        <p:blipFill>
          <a:blip r:embed="rId2">
            <a:extLst/>
          </a:blip>
          <a:srcRect l="11526" r="11526"/>
          <a:stretch>
            <a:fillRect/>
          </a:stretch>
        </p:blipFill>
        <p:spPr>
          <a:xfrm>
            <a:off x="12803980" y="1383719"/>
            <a:ext cx="9571021" cy="6996613"/>
          </a:xfrm>
          <a:prstGeom prst="rect">
            <a:avLst/>
          </a:prstGeom>
          <a:ln w="12700">
            <a:miter lim="400000"/>
          </a:ln>
        </p:spPr>
      </p:pic>
      <p:pic>
        <p:nvPicPr>
          <p:cNvPr id="5" name="Picture 4">
            <a:extLst>
              <a:ext uri="{FF2B5EF4-FFF2-40B4-BE49-F238E27FC236}">
                <a16:creationId xmlns:a16="http://schemas.microsoft.com/office/drawing/2014/main" xmlns="" id="{692745DB-2055-42A1-954D-C9F5CA52842D}"/>
              </a:ext>
            </a:extLst>
          </p:cNvPr>
          <p:cNvPicPr>
            <a:picLocks noChangeAspect="1"/>
          </p:cNvPicPr>
          <p:nvPr/>
        </p:nvPicPr>
        <p:blipFill rotWithShape="1">
          <a:blip r:embed="rId3">
            <a:extLst>
              <a:ext uri="{28A0092B-C50C-407E-A947-70E740481C1C}">
                <a14:useLocalDpi xmlns:a14="http://schemas.microsoft.com/office/drawing/2010/main" val="0"/>
              </a:ext>
            </a:extLst>
          </a:blip>
          <a:srcRect t="11878" r="11399" b="4932"/>
          <a:stretch/>
        </p:blipFill>
        <p:spPr>
          <a:xfrm>
            <a:off x="12987131" y="1539552"/>
            <a:ext cx="9170504" cy="6574039"/>
          </a:xfrm>
          <a:prstGeom prst="rect">
            <a:avLst/>
          </a:prstGeom>
          <a:ln>
            <a:noFill/>
          </a:ln>
          <a:effectLst>
            <a:outerShdw blurRad="190500" algn="tl" rotWithShape="0">
              <a:srgbClr val="000000">
                <a:alpha val="70000"/>
              </a:srgbClr>
            </a:outerShdw>
          </a:effectLst>
        </p:spPr>
      </p:pic>
      <p:pic>
        <p:nvPicPr>
          <p:cNvPr id="409" name="Image" descr="Image"/>
          <p:cNvPicPr>
            <a:picLocks noChangeAspect="1"/>
          </p:cNvPicPr>
          <p:nvPr/>
        </p:nvPicPr>
        <p:blipFill>
          <a:blip r:embed="rId2">
            <a:extLst/>
          </a:blip>
          <a:srcRect l="11526" r="11526"/>
          <a:stretch>
            <a:fillRect/>
          </a:stretch>
        </p:blipFill>
        <p:spPr>
          <a:xfrm>
            <a:off x="2008981" y="1383719"/>
            <a:ext cx="9571020" cy="6996613"/>
          </a:xfrm>
          <a:prstGeom prst="rect">
            <a:avLst/>
          </a:prstGeom>
          <a:ln w="12700">
            <a:miter lim="400000"/>
          </a:ln>
        </p:spPr>
      </p:pic>
      <p:pic>
        <p:nvPicPr>
          <p:cNvPr id="3" name="Picture 2">
            <a:extLst>
              <a:ext uri="{FF2B5EF4-FFF2-40B4-BE49-F238E27FC236}">
                <a16:creationId xmlns:a16="http://schemas.microsoft.com/office/drawing/2014/main" xmlns="" id="{6E9094DD-37E7-4B38-B1D9-828C6E1190B6}"/>
              </a:ext>
            </a:extLst>
          </p:cNvPr>
          <p:cNvPicPr>
            <a:picLocks noChangeAspect="1"/>
          </p:cNvPicPr>
          <p:nvPr/>
        </p:nvPicPr>
        <p:blipFill rotWithShape="1">
          <a:blip r:embed="rId4">
            <a:extLst>
              <a:ext uri="{28A0092B-C50C-407E-A947-70E740481C1C}">
                <a14:useLocalDpi xmlns:a14="http://schemas.microsoft.com/office/drawing/2010/main" val="0"/>
              </a:ext>
            </a:extLst>
          </a:blip>
          <a:srcRect t="11056" r="30303" b="4595"/>
          <a:stretch/>
        </p:blipFill>
        <p:spPr>
          <a:xfrm>
            <a:off x="2223408" y="1539552"/>
            <a:ext cx="9142163" cy="6574039"/>
          </a:xfrm>
          <a:prstGeom prst="rect">
            <a:avLst/>
          </a:prstGeom>
          <a:ln>
            <a:noFill/>
          </a:ln>
          <a:effectLst>
            <a:outerShdw blurRad="190500" algn="tl" rotWithShape="0">
              <a:srgbClr val="000000">
                <a:alpha val="70000"/>
              </a:srgbClr>
            </a:outerShdw>
          </a:effectLst>
        </p:spPr>
      </p:pic>
      <p:sp>
        <p:nvSpPr>
          <p:cNvPr id="411" name="This is a dream of mine that I have just dreamed. Just see your smiling face everywhere I go. The love I feel for you to shine inside me. But it’s all over now you’re gone. This is a dream of mine that I have just ..."/>
          <p:cNvSpPr/>
          <p:nvPr/>
        </p:nvSpPr>
        <p:spPr>
          <a:xfrm>
            <a:off x="2891854" y="10859613"/>
            <a:ext cx="7805274" cy="182614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A Horizontal/Vertical Box allows child </a:t>
            </a:r>
            <a:r>
              <a:rPr lang="en-AU" sz="2800" dirty="0" smtClean="0"/>
              <a:t>Widgets </a:t>
            </a:r>
            <a:r>
              <a:rPr lang="en-AU" sz="2800" dirty="0"/>
              <a:t>to be laid out in a flow horizontally/vertically. The order of the flow will match the order </a:t>
            </a:r>
            <a:r>
              <a:rPr lang="en-AU" sz="2800" dirty="0" smtClean="0"/>
              <a:t>the </a:t>
            </a:r>
            <a:r>
              <a:rPr lang="en-AU" sz="2800" dirty="0"/>
              <a:t>child </a:t>
            </a:r>
            <a:r>
              <a:rPr lang="en-AU" sz="2800" dirty="0" smtClean="0"/>
              <a:t>Widgets </a:t>
            </a:r>
            <a:r>
              <a:rPr lang="en-AU" sz="2800" dirty="0"/>
              <a:t>are </a:t>
            </a:r>
            <a:r>
              <a:rPr lang="en-AU" sz="2800" dirty="0" smtClean="0"/>
              <a:t>listed in. </a:t>
            </a:r>
            <a:endParaRPr sz="2800" dirty="0"/>
          </a:p>
        </p:txBody>
      </p:sp>
      <p:sp>
        <p:nvSpPr>
          <p:cNvPr id="412" name="This is a dream of mine that I have just dreamed. Just see your smiling face everywhere I go. The love I feel for you to shine inside me. But it’s all over now you’re gone. This is a dream of mine that I have just ..."/>
          <p:cNvSpPr/>
          <p:nvPr/>
        </p:nvSpPr>
        <p:spPr>
          <a:xfrm>
            <a:off x="13686853" y="10859613"/>
            <a:ext cx="7805274" cy="182614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A Scroll Box is a collection of </a:t>
            </a:r>
            <a:r>
              <a:rPr lang="en-AU" sz="2800" dirty="0" smtClean="0"/>
              <a:t>Widgets </a:t>
            </a:r>
            <a:r>
              <a:rPr lang="en-AU" sz="2800" dirty="0"/>
              <a:t>than can scroll horizontally or vertically if the space the child </a:t>
            </a:r>
            <a:r>
              <a:rPr lang="en-AU" sz="2800" dirty="0" smtClean="0"/>
              <a:t>Widgets </a:t>
            </a:r>
            <a:r>
              <a:rPr lang="en-AU" sz="2800" dirty="0"/>
              <a:t>require exceeds the bounds of the scroll box</a:t>
            </a:r>
            <a:r>
              <a:rPr lang="en-AU" sz="2800" dirty="0" smtClean="0"/>
              <a:t>.</a:t>
            </a:r>
            <a:endParaRPr sz="2800" dirty="0"/>
          </a:p>
        </p:txBody>
      </p:sp>
      <p:sp>
        <p:nvSpPr>
          <p:cNvPr id="413" name="Two Picture slide"/>
          <p:cNvSpPr txBox="1"/>
          <p:nvPr/>
        </p:nvSpPr>
        <p:spPr>
          <a:xfrm>
            <a:off x="3502732" y="9670064"/>
            <a:ext cx="6583534" cy="87203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a:t>Horizontal/Vertical Box</a:t>
            </a:r>
          </a:p>
        </p:txBody>
      </p:sp>
      <p:sp>
        <p:nvSpPr>
          <p:cNvPr id="416" name="Two Picture slide"/>
          <p:cNvSpPr txBox="1"/>
          <p:nvPr/>
        </p:nvSpPr>
        <p:spPr>
          <a:xfrm>
            <a:off x="16095497" y="9670063"/>
            <a:ext cx="2987997" cy="87203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a:t>Scroll Box</a:t>
            </a:r>
            <a:endParaRPr dirty="0"/>
          </a:p>
        </p:txBody>
      </p:sp>
      <p:sp>
        <p:nvSpPr>
          <p:cNvPr id="15" name="TextBox 14"/>
          <p:cNvSpPr txBox="1"/>
          <p:nvPr/>
        </p:nvSpPr>
        <p:spPr>
          <a:xfrm>
            <a:off x="3293301" y="7898148"/>
            <a:ext cx="7002379" cy="964367"/>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AU" sz="2800" dirty="0"/>
              <a:t>An example of the Horizontal </a:t>
            </a:r>
            <a:r>
              <a:rPr lang="en-AU" sz="2800" dirty="0" smtClean="0"/>
              <a:t>and</a:t>
            </a:r>
          </a:p>
          <a:p>
            <a:r>
              <a:rPr lang="en-AU" sz="2800" dirty="0" smtClean="0"/>
              <a:t>Vertical </a:t>
            </a:r>
            <a:r>
              <a:rPr lang="en-AU" sz="2800" dirty="0"/>
              <a:t>Box Widgets</a:t>
            </a:r>
          </a:p>
        </p:txBody>
      </p:sp>
      <p:pic>
        <p:nvPicPr>
          <p:cNvPr id="11" name="Picture 10"/>
          <p:cNvPicPr>
            <a:picLocks noChangeAspect="1"/>
          </p:cNvPicPr>
          <p:nvPr/>
        </p:nvPicPr>
        <p:blipFill rotWithShape="1">
          <a:blip r:embed="rId5"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
        <p:nvSpPr>
          <p:cNvPr id="14" name="TextBox 13"/>
          <p:cNvSpPr txBox="1"/>
          <p:nvPr/>
        </p:nvSpPr>
        <p:spPr>
          <a:xfrm>
            <a:off x="14071191" y="8115156"/>
            <a:ext cx="7002379" cy="530352"/>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2800" dirty="0"/>
              <a:t>An example of the Scroll Box Widget</a:t>
            </a:r>
          </a:p>
        </p:txBody>
      </p:sp>
    </p:spTree>
    <p:extLst>
      <p:ext uri="{BB962C8B-B14F-4D97-AF65-F5344CB8AC3E}">
        <p14:creationId xmlns:p14="http://schemas.microsoft.com/office/powerpoint/2010/main" val="357349744"/>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 name="Image" descr="Image"/>
          <p:cNvPicPr>
            <a:picLocks noChangeAspect="1"/>
          </p:cNvPicPr>
          <p:nvPr/>
        </p:nvPicPr>
        <p:blipFill>
          <a:blip r:embed="rId2">
            <a:extLst/>
          </a:blip>
          <a:srcRect l="11526" r="11526"/>
          <a:stretch>
            <a:fillRect/>
          </a:stretch>
        </p:blipFill>
        <p:spPr>
          <a:xfrm>
            <a:off x="2008981" y="1383719"/>
            <a:ext cx="9571020" cy="6996613"/>
          </a:xfrm>
          <a:prstGeom prst="rect">
            <a:avLst/>
          </a:prstGeom>
          <a:ln w="12700">
            <a:miter lim="400000"/>
          </a:ln>
        </p:spPr>
      </p:pic>
      <p:pic>
        <p:nvPicPr>
          <p:cNvPr id="5" name="Picture 4">
            <a:extLst>
              <a:ext uri="{FF2B5EF4-FFF2-40B4-BE49-F238E27FC236}">
                <a16:creationId xmlns:a16="http://schemas.microsoft.com/office/drawing/2014/main" xmlns="" id="{CC949298-B050-4AE2-93B5-24FFF837E390}"/>
              </a:ext>
            </a:extLst>
          </p:cNvPr>
          <p:cNvPicPr>
            <a:picLocks noChangeAspect="1"/>
          </p:cNvPicPr>
          <p:nvPr/>
        </p:nvPicPr>
        <p:blipFill rotWithShape="1">
          <a:blip r:embed="rId3">
            <a:extLst>
              <a:ext uri="{28A0092B-C50C-407E-A947-70E740481C1C}">
                <a14:useLocalDpi xmlns:a14="http://schemas.microsoft.com/office/drawing/2010/main" val="0"/>
              </a:ext>
            </a:extLst>
          </a:blip>
          <a:srcRect b="4582"/>
          <a:stretch/>
        </p:blipFill>
        <p:spPr>
          <a:xfrm>
            <a:off x="2221504" y="1657896"/>
            <a:ext cx="9145972" cy="6448258"/>
          </a:xfrm>
          <a:prstGeom prst="rect">
            <a:avLst/>
          </a:prstGeom>
          <a:ln>
            <a:noFill/>
          </a:ln>
          <a:effectLst>
            <a:outerShdw blurRad="190500" algn="tl" rotWithShape="0">
              <a:srgbClr val="000000">
                <a:alpha val="70000"/>
              </a:srgbClr>
            </a:outerShdw>
          </a:effectLst>
        </p:spPr>
      </p:pic>
      <p:pic>
        <p:nvPicPr>
          <p:cNvPr id="410" name="Image" descr="Image"/>
          <p:cNvPicPr>
            <a:picLocks noChangeAspect="1"/>
          </p:cNvPicPr>
          <p:nvPr/>
        </p:nvPicPr>
        <p:blipFill>
          <a:blip r:embed="rId2">
            <a:extLst/>
          </a:blip>
          <a:srcRect l="11526" r="11526"/>
          <a:stretch>
            <a:fillRect/>
          </a:stretch>
        </p:blipFill>
        <p:spPr>
          <a:xfrm>
            <a:off x="12803980" y="1383719"/>
            <a:ext cx="9571021" cy="6996613"/>
          </a:xfrm>
          <a:prstGeom prst="rect">
            <a:avLst/>
          </a:prstGeom>
          <a:ln w="12700">
            <a:miter lim="400000"/>
          </a:ln>
        </p:spPr>
      </p:pic>
      <p:sp>
        <p:nvSpPr>
          <p:cNvPr id="411" name="This is a dream of mine that I have just dreamed. Just see your smiling face everywhere I go. The love I feel for you to shine inside me. But it’s all over now you’re gone. This is a dream of mine that I have just ..."/>
          <p:cNvSpPr/>
          <p:nvPr/>
        </p:nvSpPr>
        <p:spPr>
          <a:xfrm>
            <a:off x="2891854" y="10859613"/>
            <a:ext cx="7805274" cy="1395254"/>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A Size Box contains only a single </a:t>
            </a:r>
            <a:r>
              <a:rPr lang="en-AU" sz="2800" dirty="0" smtClean="0"/>
              <a:t>Slot </a:t>
            </a:r>
            <a:r>
              <a:rPr lang="en-AU" sz="2800" dirty="0"/>
              <a:t>and forces the contained </a:t>
            </a:r>
            <a:r>
              <a:rPr lang="en-AU" sz="2800" dirty="0" smtClean="0"/>
              <a:t>Widget </a:t>
            </a:r>
            <a:r>
              <a:rPr lang="en-AU" sz="2800" dirty="0"/>
              <a:t>in that </a:t>
            </a:r>
            <a:r>
              <a:rPr lang="en-AU" sz="2800" dirty="0" smtClean="0"/>
              <a:t>Slot </a:t>
            </a:r>
            <a:r>
              <a:rPr lang="en-AU" sz="2800" dirty="0"/>
              <a:t>to have a specific size</a:t>
            </a:r>
            <a:r>
              <a:rPr lang="en-AU" sz="2800" dirty="0" smtClean="0"/>
              <a:t>.</a:t>
            </a:r>
            <a:endParaRPr sz="2800" dirty="0"/>
          </a:p>
        </p:txBody>
      </p:sp>
      <p:sp>
        <p:nvSpPr>
          <p:cNvPr id="412" name="This is a dream of mine that I have just dreamed. Just see your smiling face everywhere I go. The love I feel for you to shine inside me. But it’s all over now you’re gone. This is a dream of mine that I have just ..."/>
          <p:cNvSpPr/>
          <p:nvPr/>
        </p:nvSpPr>
        <p:spPr>
          <a:xfrm>
            <a:off x="13686853" y="10859613"/>
            <a:ext cx="7805274" cy="1395254"/>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An Overlay allows child </a:t>
            </a:r>
            <a:r>
              <a:rPr lang="en-AU" sz="2800" dirty="0" smtClean="0"/>
              <a:t>Widgets </a:t>
            </a:r>
            <a:r>
              <a:rPr lang="en-AU" sz="2800" dirty="0"/>
              <a:t>to be stacked on top of each other and uses a simple flow layout for content on each layer</a:t>
            </a:r>
            <a:r>
              <a:rPr lang="en-AU" sz="2800" dirty="0" smtClean="0"/>
              <a:t>.</a:t>
            </a:r>
            <a:endParaRPr sz="2800" dirty="0"/>
          </a:p>
        </p:txBody>
      </p:sp>
      <p:sp>
        <p:nvSpPr>
          <p:cNvPr id="413" name="Two Picture slide"/>
          <p:cNvSpPr txBox="1"/>
          <p:nvPr/>
        </p:nvSpPr>
        <p:spPr>
          <a:xfrm>
            <a:off x="5478434" y="9670064"/>
            <a:ext cx="2632132" cy="87203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a:t>Size Box</a:t>
            </a:r>
          </a:p>
        </p:txBody>
      </p:sp>
      <p:sp>
        <p:nvSpPr>
          <p:cNvPr id="416" name="Two Picture slide"/>
          <p:cNvSpPr txBox="1"/>
          <p:nvPr/>
        </p:nvSpPr>
        <p:spPr>
          <a:xfrm>
            <a:off x="16434533" y="9670063"/>
            <a:ext cx="2309928" cy="87203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a:t>Overlay</a:t>
            </a:r>
            <a:endParaRPr dirty="0"/>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
        <p:nvSpPr>
          <p:cNvPr id="15" name="TextBox 14"/>
          <p:cNvSpPr txBox="1"/>
          <p:nvPr/>
        </p:nvSpPr>
        <p:spPr>
          <a:xfrm>
            <a:off x="3293301" y="811359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An example of the Size Box Widget</a:t>
            </a:r>
            <a:endParaRPr kumimoji="0" lang="en-US" sz="2800" b="0" i="0" u="none" strike="noStrike" cap="none" spc="0" normalizeH="0" baseline="0" dirty="0">
              <a:ln>
                <a:noFill/>
              </a:ln>
              <a:solidFill>
                <a:srgbClr val="000000"/>
              </a:solidFill>
              <a:effectLst/>
              <a:uFillTx/>
              <a:sym typeface="Helvetica Light"/>
            </a:endParaRPr>
          </a:p>
        </p:txBody>
      </p:sp>
      <p:pic>
        <p:nvPicPr>
          <p:cNvPr id="16" name="Picture 15">
            <a:extLst>
              <a:ext uri="{FF2B5EF4-FFF2-40B4-BE49-F238E27FC236}">
                <a16:creationId xmlns:a16="http://schemas.microsoft.com/office/drawing/2014/main" xmlns="" id="{FEC47E42-EB5C-493A-A59C-9B324322BD0D}"/>
              </a:ext>
            </a:extLst>
          </p:cNvPr>
          <p:cNvPicPr>
            <a:picLocks noChangeAspect="1"/>
          </p:cNvPicPr>
          <p:nvPr/>
        </p:nvPicPr>
        <p:blipFill rotWithShape="1">
          <a:blip r:embed="rId5">
            <a:extLst>
              <a:ext uri="{28A0092B-C50C-407E-A947-70E740481C1C}">
                <a14:useLocalDpi xmlns:a14="http://schemas.microsoft.com/office/drawing/2010/main" val="0"/>
              </a:ext>
            </a:extLst>
          </a:blip>
          <a:srcRect b="4809"/>
          <a:stretch/>
        </p:blipFill>
        <p:spPr>
          <a:xfrm>
            <a:off x="13005647" y="1657896"/>
            <a:ext cx="9167684" cy="6448258"/>
          </a:xfrm>
          <a:prstGeom prst="rect">
            <a:avLst/>
          </a:prstGeom>
          <a:ln>
            <a:noFill/>
          </a:ln>
          <a:effectLst>
            <a:outerShdw blurRad="190500" algn="tl" rotWithShape="0">
              <a:srgbClr val="000000">
                <a:alpha val="70000"/>
              </a:srgbClr>
            </a:outerShdw>
          </a:effectLst>
        </p:spPr>
      </p:pic>
      <p:sp>
        <p:nvSpPr>
          <p:cNvPr id="14" name="TextBox 13"/>
          <p:cNvSpPr txBox="1"/>
          <p:nvPr/>
        </p:nvSpPr>
        <p:spPr>
          <a:xfrm>
            <a:off x="14088300" y="8113591"/>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2800" dirty="0"/>
              <a:t>An example of the Overlay Widget</a:t>
            </a:r>
          </a:p>
        </p:txBody>
      </p:sp>
    </p:spTree>
    <p:extLst>
      <p:ext uri="{BB962C8B-B14F-4D97-AF65-F5344CB8AC3E}">
        <p14:creationId xmlns:p14="http://schemas.microsoft.com/office/powerpoint/2010/main" val="361027168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 name="Image" descr="Image"/>
          <p:cNvPicPr>
            <a:picLocks noChangeAspect="1"/>
          </p:cNvPicPr>
          <p:nvPr/>
        </p:nvPicPr>
        <p:blipFill>
          <a:blip r:embed="rId2">
            <a:extLst/>
          </a:blip>
          <a:srcRect l="11526" r="11526"/>
          <a:stretch>
            <a:fillRect/>
          </a:stretch>
        </p:blipFill>
        <p:spPr>
          <a:xfrm>
            <a:off x="2008981" y="1383719"/>
            <a:ext cx="9571020" cy="6996613"/>
          </a:xfrm>
          <a:prstGeom prst="rect">
            <a:avLst/>
          </a:prstGeom>
          <a:ln w="12700">
            <a:miter lim="400000"/>
          </a:ln>
        </p:spPr>
      </p:pic>
      <p:pic>
        <p:nvPicPr>
          <p:cNvPr id="3" name="Picture 2">
            <a:extLst>
              <a:ext uri="{FF2B5EF4-FFF2-40B4-BE49-F238E27FC236}">
                <a16:creationId xmlns:a16="http://schemas.microsoft.com/office/drawing/2014/main" xmlns="" id="{5F497A13-F03B-4064-9FDC-F08724420D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63469" y="1638113"/>
            <a:ext cx="9288545" cy="6487824"/>
          </a:xfrm>
          <a:prstGeom prst="rect">
            <a:avLst/>
          </a:prstGeom>
          <a:ln>
            <a:noFill/>
          </a:ln>
          <a:effectLst>
            <a:outerShdw blurRad="190500" algn="tl" rotWithShape="0">
              <a:srgbClr val="000000">
                <a:alpha val="70000"/>
              </a:srgbClr>
            </a:outerShdw>
          </a:effectLst>
        </p:spPr>
      </p:pic>
      <p:pic>
        <p:nvPicPr>
          <p:cNvPr id="410" name="Image" descr="Image"/>
          <p:cNvPicPr>
            <a:picLocks noChangeAspect="1"/>
          </p:cNvPicPr>
          <p:nvPr/>
        </p:nvPicPr>
        <p:blipFill>
          <a:blip r:embed="rId2">
            <a:extLst/>
          </a:blip>
          <a:srcRect l="11526" r="11526"/>
          <a:stretch>
            <a:fillRect/>
          </a:stretch>
        </p:blipFill>
        <p:spPr>
          <a:xfrm>
            <a:off x="12803980" y="1383719"/>
            <a:ext cx="9571021" cy="6996613"/>
          </a:xfrm>
          <a:prstGeom prst="rect">
            <a:avLst/>
          </a:prstGeom>
          <a:ln w="12700">
            <a:miter lim="400000"/>
          </a:ln>
        </p:spPr>
      </p:pic>
      <p:sp>
        <p:nvSpPr>
          <p:cNvPr id="411" name="This is a dream of mine that I have just dreamed. Just see your smiling face everywhere I go. The love I feel for you to shine inside me. But it’s all over now you’re gone. This is a dream of mine that I have just ..."/>
          <p:cNvSpPr/>
          <p:nvPr/>
        </p:nvSpPr>
        <p:spPr>
          <a:xfrm>
            <a:off x="2891854" y="10859613"/>
            <a:ext cx="7805274" cy="1395254"/>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The Designer is where </a:t>
            </a:r>
            <a:r>
              <a:rPr lang="en-US" sz="2800" dirty="0" smtClean="0"/>
              <a:t>Widgets </a:t>
            </a:r>
            <a:r>
              <a:rPr lang="en-US" sz="2800" dirty="0"/>
              <a:t>are composited and configured. It provides a “what you see is what you get” </a:t>
            </a:r>
            <a:r>
              <a:rPr lang="en-US" sz="2800" dirty="0" smtClean="0"/>
              <a:t>(WYSIWYG) editor.</a:t>
            </a:r>
            <a:endParaRPr sz="2800" dirty="0"/>
          </a:p>
        </p:txBody>
      </p:sp>
      <p:sp>
        <p:nvSpPr>
          <p:cNvPr id="412" name="This is a dream of mine that I have just dreamed. Just see your smiling face everywhere I go. The love I feel for you to shine inside me. But it’s all over now you’re gone. This is a dream of mine that I have just ..."/>
          <p:cNvSpPr/>
          <p:nvPr/>
        </p:nvSpPr>
        <p:spPr>
          <a:xfrm>
            <a:off x="13686853" y="10859613"/>
            <a:ext cx="7805274" cy="1395254"/>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The Event Graph is a </a:t>
            </a:r>
            <a:r>
              <a:rPr lang="en-US" sz="2800" dirty="0" smtClean="0"/>
              <a:t>Blueprint </a:t>
            </a:r>
            <a:r>
              <a:rPr lang="en-US" sz="2800" dirty="0"/>
              <a:t>editor </a:t>
            </a:r>
            <a:r>
              <a:rPr lang="en-US" sz="2800" dirty="0" smtClean="0"/>
              <a:t>interface for </a:t>
            </a:r>
            <a:r>
              <a:rPr lang="en-US" sz="2800" dirty="0"/>
              <a:t>controlling the behavior of </a:t>
            </a:r>
            <a:r>
              <a:rPr lang="en-US" sz="2800" dirty="0" smtClean="0"/>
              <a:t>Widgets </a:t>
            </a:r>
            <a:r>
              <a:rPr lang="en-US" sz="2800" dirty="0"/>
              <a:t>and reacting to input events from players</a:t>
            </a:r>
            <a:r>
              <a:rPr lang="en-US" sz="2800" dirty="0" smtClean="0"/>
              <a:t>.</a:t>
            </a:r>
            <a:endParaRPr sz="2800" dirty="0"/>
          </a:p>
        </p:txBody>
      </p:sp>
      <p:sp>
        <p:nvSpPr>
          <p:cNvPr id="413" name="Two Picture slide"/>
          <p:cNvSpPr txBox="1"/>
          <p:nvPr/>
        </p:nvSpPr>
        <p:spPr>
          <a:xfrm>
            <a:off x="5461605" y="9670064"/>
            <a:ext cx="2665794" cy="87203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a:t>Designer</a:t>
            </a:r>
          </a:p>
        </p:txBody>
      </p:sp>
      <p:sp>
        <p:nvSpPr>
          <p:cNvPr id="416" name="Two Picture slide"/>
          <p:cNvSpPr txBox="1"/>
          <p:nvPr/>
        </p:nvSpPr>
        <p:spPr>
          <a:xfrm>
            <a:off x="15740434" y="9670063"/>
            <a:ext cx="3698128" cy="87203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a:t>Event Graph</a:t>
            </a:r>
            <a:endParaRPr dirty="0"/>
          </a:p>
        </p:txBody>
      </p:sp>
      <p:sp>
        <p:nvSpPr>
          <p:cNvPr id="14" name="TextBox 13"/>
          <p:cNvSpPr txBox="1"/>
          <p:nvPr/>
        </p:nvSpPr>
        <p:spPr>
          <a:xfrm>
            <a:off x="14088300" y="8113591"/>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The interface for the UMG Event Graph</a:t>
            </a:r>
            <a:endParaRPr kumimoji="0" lang="en-US" sz="2800" b="0" i="0" u="none" strike="noStrike" cap="none" spc="0" normalizeH="0" baseline="0" dirty="0">
              <a:ln>
                <a:noFill/>
              </a:ln>
              <a:solidFill>
                <a:srgbClr val="000000"/>
              </a:solidFill>
              <a:effectLst/>
              <a:uFillTx/>
              <a:sym typeface="Helvetica Light"/>
            </a:endParaRPr>
          </a:p>
        </p:txBody>
      </p:sp>
      <p:sp>
        <p:nvSpPr>
          <p:cNvPr id="15" name="TextBox 14"/>
          <p:cNvSpPr txBox="1"/>
          <p:nvPr/>
        </p:nvSpPr>
        <p:spPr>
          <a:xfrm>
            <a:off x="3293301" y="811359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The </a:t>
            </a:r>
            <a:r>
              <a:rPr lang="en-US" sz="2800" dirty="0" smtClean="0"/>
              <a:t>interface </a:t>
            </a:r>
            <a:r>
              <a:rPr lang="en-US" sz="2800" dirty="0"/>
              <a:t>for the UMG Designer</a:t>
            </a:r>
            <a:endParaRPr kumimoji="0" lang="en-US" sz="2800" b="0" i="0" u="none" strike="noStrike" cap="none" spc="0" normalizeH="0" baseline="0" dirty="0">
              <a:ln>
                <a:noFill/>
              </a:ln>
              <a:solidFill>
                <a:srgbClr val="000000"/>
              </a:solidFill>
              <a:effectLst/>
              <a:uFillTx/>
              <a:sym typeface="Helvetica Light"/>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13" name="Picture 12">
            <a:extLst>
              <a:ext uri="{FF2B5EF4-FFF2-40B4-BE49-F238E27FC236}">
                <a16:creationId xmlns:a16="http://schemas.microsoft.com/office/drawing/2014/main" xmlns="" id="{35214FCF-157C-4211-90E3-036F22E82A9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45216" y="1638113"/>
            <a:ext cx="9288545" cy="6487823"/>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775378731"/>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4183930"/>
            <a:ext cx="12700000" cy="6996787"/>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Focus </a:t>
            </a:r>
            <a:r>
              <a:rPr lang="en-US" sz="2800" dirty="0" smtClean="0"/>
              <a:t>indicates what </a:t>
            </a:r>
            <a:r>
              <a:rPr lang="en-US" sz="2800" dirty="0"/>
              <a:t>component of the game is allowed to capture the input from controllers, mice, and keyboards. For example, a mouse is often used in a game to control aim; however, it is also </a:t>
            </a:r>
            <a:r>
              <a:rPr lang="en-US" sz="2800" dirty="0" smtClean="0"/>
              <a:t>often </a:t>
            </a:r>
            <a:r>
              <a:rPr lang="en-US" sz="2800" dirty="0"/>
              <a:t>used to control the cursor in a menu. Doing both at the same time would be confusing and problematic for the player, so Focus allows a developer to explicitly set what should be using the input.</a:t>
            </a:r>
          </a:p>
          <a:p>
            <a:r>
              <a:rPr lang="en-US" sz="2800" dirty="0"/>
              <a:t/>
            </a:r>
            <a:br>
              <a:rPr lang="en-US" sz="2800" dirty="0"/>
            </a:br>
            <a:r>
              <a:rPr lang="en-US" sz="2800" dirty="0"/>
              <a:t>Once UMG is given input focus, it is still necessary to be even more specific as to which </a:t>
            </a:r>
            <a:r>
              <a:rPr lang="en-US" sz="2800" dirty="0" smtClean="0"/>
              <a:t>Widget </a:t>
            </a:r>
            <a:r>
              <a:rPr lang="en-US" sz="2800" dirty="0"/>
              <a:t>can accept the input events. For example, you can have multiple text entry boxes; which one should the letters being typed using the keyboard appear in? This sort of focus can be set by the user—that is, clicking on that </a:t>
            </a:r>
            <a:r>
              <a:rPr lang="en-US" sz="2800" dirty="0" smtClean="0"/>
              <a:t>Widget </a:t>
            </a:r>
            <a:r>
              <a:rPr lang="en-US" sz="2800" dirty="0"/>
              <a:t>using a cursor—and it can also be set programmatically.</a:t>
            </a:r>
          </a:p>
          <a:p>
            <a:r>
              <a:rPr lang="en-US" sz="2800" dirty="0"/>
              <a:t/>
            </a:r>
            <a:br>
              <a:rPr lang="en-US" sz="2800" dirty="0"/>
            </a:br>
            <a:r>
              <a:rPr lang="en-US" sz="2800" dirty="0"/>
              <a:t>Once a </a:t>
            </a:r>
            <a:r>
              <a:rPr lang="en-US" sz="2800" dirty="0" smtClean="0"/>
              <a:t>Widget </a:t>
            </a:r>
            <a:r>
              <a:rPr lang="en-US" sz="2800" dirty="0"/>
              <a:t>has focus, it can receive input events and define behavior tied to those events using blueprints in the Graph Editor within the UMG Editor</a:t>
            </a:r>
            <a:r>
              <a:rPr lang="en-US" sz="2800" dirty="0" smtClean="0"/>
              <a:t>.</a:t>
            </a:r>
            <a:r>
              <a:rPr lang="en-US" sz="2800" dirty="0"/>
              <a:t/>
            </a:r>
            <a:br>
              <a:rPr lang="en-US" sz="2800" dirty="0"/>
            </a:br>
            <a:endParaRPr sz="2800" dirty="0"/>
          </a:p>
        </p:txBody>
      </p:sp>
      <p:sp>
        <p:nvSpPr>
          <p:cNvPr id="686" name="Just like flower porcelain  You’re like a moon that  awaken to say hello So beautiful and bright that you make me content to play it  world"/>
          <p:cNvSpPr txBox="1"/>
          <p:nvPr/>
        </p:nvSpPr>
        <p:spPr>
          <a:xfrm>
            <a:off x="1903990" y="4183930"/>
            <a:ext cx="6572119" cy="1949252"/>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r">
              <a:defRPr b="1">
                <a:latin typeface="Helvetica"/>
                <a:ea typeface="Helvetica"/>
                <a:cs typeface="Helvetica"/>
                <a:sym typeface="Helvetica"/>
              </a:defRPr>
            </a:lvl1pPr>
          </a:lstStyle>
          <a:p>
            <a:r>
              <a:rPr lang="en-US" sz="4000" dirty="0"/>
              <a:t>Input between game and UI must be carefully directed and </a:t>
            </a:r>
            <a:r>
              <a:rPr lang="en-US" sz="4000" dirty="0" smtClean="0"/>
              <a:t>controlled.</a:t>
            </a:r>
            <a:endParaRPr sz="4000"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extLst>
      <p:ext uri="{BB962C8B-B14F-4D97-AF65-F5344CB8AC3E}">
        <p14:creationId xmlns:p14="http://schemas.microsoft.com/office/powerpoint/2010/main" val="460901844"/>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30" name="Image" descr="Image"/>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pic>
        <p:nvPicPr>
          <p:cNvPr id="7" name="Picture 6">
            <a:extLst>
              <a:ext uri="{FF2B5EF4-FFF2-40B4-BE49-F238E27FC236}">
                <a16:creationId xmlns:a16="http://schemas.microsoft.com/office/drawing/2014/main" xmlns="" id="{0F050CAB-20C8-41B0-8C11-19DF1C026BA1}"/>
              </a:ext>
            </a:extLst>
          </p:cNvPr>
          <p:cNvPicPr>
            <a:picLocks noChangeAspect="1"/>
          </p:cNvPicPr>
          <p:nvPr/>
        </p:nvPicPr>
        <p:blipFill rotWithShape="1">
          <a:blip r:embed="rId3">
            <a:extLst>
              <a:ext uri="{28A0092B-C50C-407E-A947-70E740481C1C}">
                <a14:useLocalDpi xmlns:a14="http://schemas.microsoft.com/office/drawing/2010/main" val="0"/>
              </a:ext>
            </a:extLst>
          </a:blip>
          <a:srcRect r="677"/>
          <a:stretch/>
        </p:blipFill>
        <p:spPr>
          <a:xfrm>
            <a:off x="637831" y="648718"/>
            <a:ext cx="15662344" cy="12413628"/>
          </a:xfrm>
          <a:prstGeom prst="rect">
            <a:avLst/>
          </a:prstGeom>
        </p:spPr>
      </p:pic>
      <p:pic>
        <p:nvPicPr>
          <p:cNvPr id="5" name="Picture 4">
            <a:extLst>
              <a:ext uri="{FF2B5EF4-FFF2-40B4-BE49-F238E27FC236}">
                <a16:creationId xmlns:a16="http://schemas.microsoft.com/office/drawing/2014/main" xmlns="" id="{EF5353A2-CF1C-407F-8A81-6606FDD84D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7831" y="648718"/>
            <a:ext cx="15662344" cy="12413628"/>
          </a:xfrm>
          <a:prstGeom prst="rect">
            <a:avLst/>
          </a:prstGeom>
          <a:ln>
            <a:noFill/>
          </a:ln>
          <a:effectLst>
            <a:outerShdw blurRad="190500" algn="tl" rotWithShape="0">
              <a:srgbClr val="000000">
                <a:alpha val="70000"/>
              </a:srgbClr>
            </a:outerShdw>
          </a:effectLst>
        </p:spPr>
      </p:pic>
      <p:sp>
        <p:nvSpPr>
          <p:cNvPr id="13" name="The Picture slide"/>
          <p:cNvSpPr txBox="1"/>
          <p:nvPr/>
        </p:nvSpPr>
        <p:spPr>
          <a:xfrm>
            <a:off x="16955248" y="2155757"/>
            <a:ext cx="7061171" cy="718145"/>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4000" cap="all" dirty="0"/>
              <a:t>Binding of Properties</a:t>
            </a:r>
            <a:endParaRPr sz="4000"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08150" y="3645347"/>
            <a:ext cx="7008270" cy="311880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One of the most useful aspects inside UMG is the ability to bind properties of your Widgets to </a:t>
            </a:r>
            <a:r>
              <a:rPr lang="en-US" sz="2800" dirty="0" smtClean="0"/>
              <a:t>functions </a:t>
            </a:r>
            <a:r>
              <a:rPr lang="en-US" sz="2800" dirty="0"/>
              <a:t>or </a:t>
            </a:r>
            <a:r>
              <a:rPr lang="en-US" sz="2800" dirty="0" smtClean="0"/>
              <a:t>variables inside </a:t>
            </a:r>
            <a:r>
              <a:rPr lang="en-US" sz="2800" dirty="0"/>
              <a:t>the Blueprint. By binding </a:t>
            </a:r>
            <a:r>
              <a:rPr lang="en-US" sz="2800" dirty="0" smtClean="0"/>
              <a:t>a Widget’s property to </a:t>
            </a:r>
            <a:r>
              <a:rPr lang="en-US" sz="2800" dirty="0"/>
              <a:t>a </a:t>
            </a:r>
            <a:r>
              <a:rPr lang="en-US" sz="2800" dirty="0" smtClean="0"/>
              <a:t>function </a:t>
            </a:r>
            <a:r>
              <a:rPr lang="en-US" sz="2800" dirty="0"/>
              <a:t>or v</a:t>
            </a:r>
            <a:r>
              <a:rPr lang="en-US" sz="2800" dirty="0" smtClean="0"/>
              <a:t>ariable </a:t>
            </a:r>
            <a:r>
              <a:rPr lang="en-US" sz="2800" dirty="0"/>
              <a:t>in your Blueprint, anytime that </a:t>
            </a:r>
            <a:r>
              <a:rPr lang="en-US" sz="2800" dirty="0" smtClean="0"/>
              <a:t>function </a:t>
            </a:r>
            <a:r>
              <a:rPr lang="en-US" sz="2800" dirty="0"/>
              <a:t>is called or </a:t>
            </a:r>
            <a:r>
              <a:rPr lang="en-US" sz="2800" dirty="0" smtClean="0"/>
              <a:t>variable is </a:t>
            </a:r>
            <a:r>
              <a:rPr lang="en-US" sz="2800" dirty="0"/>
              <a:t>updated, it will be reflected in the Widget</a:t>
            </a:r>
            <a:r>
              <a:rPr lang="en-US" sz="2800" dirty="0" smtClean="0"/>
              <a:t>.</a:t>
            </a:r>
            <a:endParaRPr lang="en-US" sz="2800" dirty="0"/>
          </a:p>
        </p:txBody>
      </p:sp>
      <p:sp>
        <p:nvSpPr>
          <p:cNvPr id="15" name="Rectangle"/>
          <p:cNvSpPr/>
          <p:nvPr/>
        </p:nvSpPr>
        <p:spPr>
          <a:xfrm>
            <a:off x="17008150" y="3180499"/>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8" name="Picture 7"/>
          <p:cNvPicPr>
            <a:picLocks noChangeAspect="1"/>
          </p:cNvPicPr>
          <p:nvPr/>
        </p:nvPicPr>
        <p:blipFill rotWithShape="1">
          <a:blip r:embed="rId5"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Property Binding in UMG</a:t>
            </a:r>
            <a:endParaRPr kumimoji="0" lang="en-US" sz="2800" b="0" i="0" u="none" strike="noStrike" cap="none" spc="0" normalizeH="0" baseline="0" dirty="0">
              <a:ln>
                <a:noFill/>
              </a:ln>
              <a:solidFill>
                <a:srgbClr val="000000"/>
              </a:solidFill>
              <a:effectLst/>
              <a:uFillTx/>
              <a:sym typeface="Helvetica Light"/>
            </a:endParaRPr>
          </a:p>
        </p:txBody>
      </p:sp>
    </p:spTree>
    <p:extLst>
      <p:ext uri="{BB962C8B-B14F-4D97-AF65-F5344CB8AC3E}">
        <p14:creationId xmlns:p14="http://schemas.microsoft.com/office/powerpoint/2010/main" val="232746444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30" name="Image" descr="Image"/>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pic>
        <p:nvPicPr>
          <p:cNvPr id="5" name="Picture 4">
            <a:extLst>
              <a:ext uri="{FF2B5EF4-FFF2-40B4-BE49-F238E27FC236}">
                <a16:creationId xmlns:a16="http://schemas.microsoft.com/office/drawing/2014/main" xmlns="" id="{CE646D86-ADD7-486E-A064-8D4A668DDB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7831" y="648718"/>
            <a:ext cx="15662344" cy="12413626"/>
          </a:xfrm>
          <a:prstGeom prst="rect">
            <a:avLst/>
          </a:prstGeom>
          <a:ln>
            <a:noFill/>
          </a:ln>
          <a:effectLst>
            <a:outerShdw blurRad="190500" algn="tl" rotWithShape="0">
              <a:srgbClr val="000000">
                <a:alpha val="70000"/>
              </a:srgbClr>
            </a:outerShdw>
          </a:effectLst>
        </p:spPr>
      </p:pic>
      <p:sp>
        <p:nvSpPr>
          <p:cNvPr id="13" name="The Picture slide"/>
          <p:cNvSpPr txBox="1"/>
          <p:nvPr/>
        </p:nvSpPr>
        <p:spPr>
          <a:xfrm>
            <a:off x="16955247" y="1948723"/>
            <a:ext cx="7061171" cy="718145"/>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4000" cap="all" dirty="0"/>
              <a:t>Animation</a:t>
            </a:r>
            <a:endParaRPr sz="4000"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08150" y="3438313"/>
            <a:ext cx="7008270" cy="742767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Located along the bottom of the Widget Blueprint Editor are two windows that allow you to implement and control animations for your UI Widgets.</a:t>
            </a:r>
            <a:endParaRPr lang="en-US" sz="2800" dirty="0"/>
          </a:p>
          <a:p>
            <a:r>
              <a:rPr lang="en-US" sz="2800" dirty="0"/>
              <a:t> </a:t>
            </a:r>
          </a:p>
          <a:p>
            <a:r>
              <a:rPr lang="en-AU" sz="2800" dirty="0"/>
              <a:t>The first, the Animations window, allows you to create essentially animation tracks, which are used to drive the animation of your Widgets.</a:t>
            </a:r>
            <a:endParaRPr lang="en-US" sz="2800" dirty="0"/>
          </a:p>
          <a:p>
            <a:r>
              <a:rPr lang="en-US" sz="2800" dirty="0"/>
              <a:t> </a:t>
            </a:r>
          </a:p>
          <a:p>
            <a:r>
              <a:rPr lang="en-AU" sz="2800" dirty="0"/>
              <a:t>The second, the Timeline window, is how an animation is applied to a Widget over time, which is done by placing </a:t>
            </a:r>
            <a:r>
              <a:rPr lang="en-AU" sz="2800" dirty="0" err="1"/>
              <a:t>Keyframes</a:t>
            </a:r>
            <a:r>
              <a:rPr lang="en-AU" sz="2800" dirty="0"/>
              <a:t> at specified times and then defining how the attached Widget should appear at that </a:t>
            </a:r>
            <a:r>
              <a:rPr lang="en-AU" sz="2800" dirty="0" err="1"/>
              <a:t>Keyframe</a:t>
            </a:r>
            <a:r>
              <a:rPr lang="en-AU" sz="2800" dirty="0"/>
              <a:t> (this could be size, shape, location, or even </a:t>
            </a:r>
            <a:r>
              <a:rPr lang="en-AU" sz="2800" dirty="0" err="1"/>
              <a:t>coloring</a:t>
            </a:r>
            <a:r>
              <a:rPr lang="en-AU" sz="2800" dirty="0"/>
              <a:t> options</a:t>
            </a:r>
            <a:r>
              <a:rPr lang="en-AU" sz="2800" dirty="0" smtClean="0"/>
              <a:t>).</a:t>
            </a:r>
            <a:endParaRPr lang="en-AU" sz="2800" dirty="0"/>
          </a:p>
        </p:txBody>
      </p:sp>
      <p:sp>
        <p:nvSpPr>
          <p:cNvPr id="15" name="Rectangle"/>
          <p:cNvSpPr/>
          <p:nvPr/>
        </p:nvSpPr>
        <p:spPr>
          <a:xfrm>
            <a:off x="17008150" y="3015214"/>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Timeline Animation in the UMG Designer</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1674638938"/>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Questions?</a:t>
            </a:r>
            <a:endParaRPr sz="6000" dirty="0"/>
          </a:p>
        </p:txBody>
      </p:sp>
      <p:sp>
        <p:nvSpPr>
          <p:cNvPr id="45" name="AEVER"/>
          <p:cNvSpPr txBox="1"/>
          <p:nvPr/>
        </p:nvSpPr>
        <p:spPr>
          <a:xfrm>
            <a:off x="7538493" y="5638702"/>
            <a:ext cx="9307035" cy="1333698"/>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Conclusion</a:t>
            </a:r>
            <a:endParaRPr sz="8000" cap="all" dirty="0">
              <a:solidFill>
                <a:srgbClr val="FFD966"/>
              </a:solidFill>
            </a:endParaRPr>
          </a:p>
        </p:txBody>
      </p:sp>
    </p:spTree>
    <p:extLst>
      <p:ext uri="{BB962C8B-B14F-4D97-AF65-F5344CB8AC3E}">
        <p14:creationId xmlns:p14="http://schemas.microsoft.com/office/powerpoint/2010/main" val="2505119947"/>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The Basics</a:t>
            </a:r>
            <a:endParaRPr sz="6000" dirty="0"/>
          </a:p>
        </p:txBody>
      </p:sp>
      <p:sp>
        <p:nvSpPr>
          <p:cNvPr id="45" name="AEVER"/>
          <p:cNvSpPr txBox="1"/>
          <p:nvPr/>
        </p:nvSpPr>
        <p:spPr>
          <a:xfrm>
            <a:off x="9936583" y="5638702"/>
            <a:ext cx="4510851" cy="1333698"/>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UI 101</a:t>
            </a:r>
            <a:endParaRPr sz="8000" cap="all" dirty="0">
              <a:solidFill>
                <a:srgbClr val="FFD966"/>
              </a:solidFill>
            </a:endParaRPr>
          </a:p>
        </p:txBody>
      </p:sp>
    </p:spTree>
    <p:extLst>
      <p:ext uri="{BB962C8B-B14F-4D97-AF65-F5344CB8AC3E}">
        <p14:creationId xmlns:p14="http://schemas.microsoft.com/office/powerpoint/2010/main" val="954484966"/>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xmlns="" id="{2024572E-7254-4E69-9B3D-B5E128E31830}"/>
              </a:ext>
            </a:extLst>
          </p:cNvPr>
          <p:cNvPicPr>
            <a:picLocks noChangeAspect="1"/>
          </p:cNvPicPr>
          <p:nvPr/>
        </p:nvPicPr>
        <p:blipFill rotWithShape="1">
          <a:blip r:embed="rId2">
            <a:extLst>
              <a:ext uri="{28A0092B-C50C-407E-A947-70E740481C1C}">
                <a14:useLocalDpi xmlns:a14="http://schemas.microsoft.com/office/drawing/2010/main" val="0"/>
              </a:ext>
            </a:extLst>
          </a:blip>
          <a:srcRect l="10089" t="695" r="5928" b="-1110"/>
          <a:stretch/>
        </p:blipFill>
        <p:spPr>
          <a:xfrm>
            <a:off x="0" y="5638"/>
            <a:ext cx="24384000" cy="13864741"/>
          </a:xfrm>
          <a:prstGeom prst="rect">
            <a:avLst/>
          </a:prstGeom>
        </p:spPr>
      </p:pic>
      <p:sp>
        <p:nvSpPr>
          <p:cNvPr id="377" name="Rectangle"/>
          <p:cNvSpPr/>
          <p:nvPr/>
        </p:nvSpPr>
        <p:spPr>
          <a:xfrm>
            <a:off x="1512408" y="5639"/>
            <a:ext cx="8364042" cy="13704723"/>
          </a:xfrm>
          <a:prstGeom prst="rect">
            <a:avLst/>
          </a:prstGeom>
          <a:solidFill>
            <a:srgbClr val="FFD966">
              <a:alpha val="80000"/>
            </a:srgb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8" name="The Picture slide"/>
          <p:cNvSpPr txBox="1"/>
          <p:nvPr/>
        </p:nvSpPr>
        <p:spPr>
          <a:xfrm>
            <a:off x="2107143" y="3285093"/>
            <a:ext cx="7008270" cy="1333698"/>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4000" cap="all" dirty="0"/>
              <a:t>What is a User Interface?</a:t>
            </a:r>
            <a:endParaRPr sz="4000" cap="all" dirty="0"/>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2107143" y="4739561"/>
            <a:ext cx="7008270" cy="872033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pPr>
              <a:spcAft>
                <a:spcPts val="2400"/>
              </a:spcAft>
            </a:pPr>
            <a:r>
              <a:rPr lang="en-AU" sz="2800" dirty="0"/>
              <a:t>The User Interface of a game is the </a:t>
            </a:r>
            <a:r>
              <a:rPr lang="en-AU" sz="2800" dirty="0" smtClean="0"/>
              <a:t>set of methods </a:t>
            </a:r>
            <a:r>
              <a:rPr lang="en-AU" sz="2800" dirty="0"/>
              <a:t>and features that allow the player to interact with the game, and the game to provide information to the player. It can include a range of mechanics within the gameplay, input from controllers, menus, and HUDs and utilizes 2D and 3D art, sound, and physical feedback via controllers (rumble, haptic, force feedback</a:t>
            </a:r>
            <a:r>
              <a:rPr lang="en-AU" sz="2800" dirty="0" smtClean="0"/>
              <a:t>).</a:t>
            </a:r>
          </a:p>
          <a:p>
            <a:pPr>
              <a:spcAft>
                <a:spcPts val="2400"/>
              </a:spcAft>
            </a:pPr>
            <a:r>
              <a:rPr lang="en-AU" sz="2800" dirty="0" smtClean="0"/>
              <a:t>More </a:t>
            </a:r>
            <a:r>
              <a:rPr lang="en-AU" sz="2800" dirty="0"/>
              <a:t>often than not, when people discuss User Interface, they are referring to either menus or HUDs. While these are important to most games, remember that other methods exist and in some cases can offer an easier or clearer user experience, or a more immersive experience. A recent trend in game design is to integrate menus and HUDs into the game world and story, a method called Diegetic Interfaces</a:t>
            </a:r>
            <a:r>
              <a:rPr lang="en-AU" sz="2800" dirty="0" smtClean="0"/>
              <a:t>.</a:t>
            </a:r>
            <a:endParaRPr lang="en-AU" sz="2800" dirty="0"/>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4381064" y="376957"/>
            <a:ext cx="2626729" cy="2683625"/>
          </a:xfrm>
          <a:prstGeom prst="rect">
            <a:avLst/>
          </a:prstGeom>
        </p:spPr>
      </p:pic>
    </p:spTree>
    <p:extLst>
      <p:ext uri="{BB962C8B-B14F-4D97-AF65-F5344CB8AC3E}">
        <p14:creationId xmlns:p14="http://schemas.microsoft.com/office/powerpoint/2010/main" val="1294877241"/>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 name="Rectangle"/>
          <p:cNvSpPr/>
          <p:nvPr/>
        </p:nvSpPr>
        <p:spPr>
          <a:xfrm>
            <a:off x="0" y="-8467"/>
            <a:ext cx="11561100" cy="13732935"/>
          </a:xfrm>
          <a:prstGeom prst="rect">
            <a:avLst/>
          </a:prstGeom>
          <a:solidFill>
            <a:srgbClr val="212123"/>
          </a:solidFill>
          <a:ln w="12700">
            <a:miter lim="400000"/>
          </a:ln>
        </p:spPr>
        <p:txBody>
          <a:bodyPr lIns="50800" tIns="50800" rIns="50800" bIns="50800" anchor="ctr"/>
          <a:lstStyle/>
          <a:p>
            <a:pPr>
              <a:defRPr sz="3200">
                <a:solidFill>
                  <a:srgbClr val="FFFFFF"/>
                </a:solidFill>
              </a:defRPr>
            </a:pPr>
            <a:endParaRPr/>
          </a:p>
        </p:txBody>
      </p:sp>
      <p:sp>
        <p:nvSpPr>
          <p:cNvPr id="1234" name="Services"/>
          <p:cNvSpPr/>
          <p:nvPr/>
        </p:nvSpPr>
        <p:spPr>
          <a:xfrm>
            <a:off x="13334347" y="1691263"/>
            <a:ext cx="8246885" cy="87203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algn="l">
              <a:defRPr b="1">
                <a:solidFill>
                  <a:srgbClr val="212123"/>
                </a:solidFill>
                <a:latin typeface="Helvetica"/>
                <a:ea typeface="Helvetica"/>
                <a:cs typeface="Helvetica"/>
                <a:sym typeface="Helvetica"/>
              </a:defRPr>
            </a:lvl1pPr>
          </a:lstStyle>
          <a:p>
            <a:r>
              <a:rPr lang="en-US" dirty="0"/>
              <a:t>HUDs</a:t>
            </a:r>
            <a:endParaRPr dirty="0"/>
          </a:p>
        </p:txBody>
      </p:sp>
      <p:sp>
        <p:nvSpPr>
          <p:cNvPr id="1235" name="Data charts"/>
          <p:cNvSpPr/>
          <p:nvPr/>
        </p:nvSpPr>
        <p:spPr>
          <a:xfrm>
            <a:off x="13334348" y="4232357"/>
            <a:ext cx="8246884" cy="87203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algn="l">
              <a:defRPr b="1">
                <a:solidFill>
                  <a:srgbClr val="212123"/>
                </a:solidFill>
                <a:latin typeface="Helvetica"/>
                <a:ea typeface="Helvetica"/>
                <a:cs typeface="Helvetica"/>
                <a:sym typeface="Helvetica"/>
              </a:defRPr>
            </a:lvl1pPr>
          </a:lstStyle>
          <a:p>
            <a:r>
              <a:rPr lang="en-US" dirty="0"/>
              <a:t>Menus</a:t>
            </a:r>
            <a:endParaRPr dirty="0"/>
          </a:p>
        </p:txBody>
      </p:sp>
      <p:sp>
        <p:nvSpPr>
          <p:cNvPr id="1236" name="Projects"/>
          <p:cNvSpPr/>
          <p:nvPr/>
        </p:nvSpPr>
        <p:spPr>
          <a:xfrm>
            <a:off x="13334347" y="6841564"/>
            <a:ext cx="8286577" cy="87203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algn="l">
              <a:defRPr b="1">
                <a:solidFill>
                  <a:srgbClr val="212123"/>
                </a:solidFill>
                <a:latin typeface="Helvetica"/>
                <a:ea typeface="Helvetica"/>
                <a:cs typeface="Helvetica"/>
                <a:sym typeface="Helvetica"/>
              </a:defRPr>
            </a:lvl1pPr>
          </a:lstStyle>
          <a:p>
            <a:r>
              <a:rPr lang="en-US" dirty="0"/>
              <a:t>Item Information</a:t>
            </a:r>
            <a:endParaRPr dirty="0"/>
          </a:p>
        </p:txBody>
      </p:sp>
      <p:sp>
        <p:nvSpPr>
          <p:cNvPr id="1237" name="Mock-Ups"/>
          <p:cNvSpPr/>
          <p:nvPr/>
        </p:nvSpPr>
        <p:spPr>
          <a:xfrm>
            <a:off x="13334348" y="9517778"/>
            <a:ext cx="8286576" cy="87203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algn="l">
              <a:defRPr b="1">
                <a:solidFill>
                  <a:srgbClr val="212123"/>
                </a:solidFill>
                <a:latin typeface="Helvetica"/>
                <a:ea typeface="Helvetica"/>
                <a:cs typeface="Helvetica"/>
                <a:sym typeface="Helvetica"/>
              </a:defRPr>
            </a:lvl1pPr>
          </a:lstStyle>
          <a:p>
            <a:r>
              <a:rPr lang="en-US" dirty="0"/>
              <a:t>Interactive World Items</a:t>
            </a:r>
            <a:endParaRPr dirty="0"/>
          </a:p>
        </p:txBody>
      </p:sp>
      <p:sp>
        <p:nvSpPr>
          <p:cNvPr id="1238" name="The presentation is made for many different needs and challenges. But first and foremost"/>
          <p:cNvSpPr/>
          <p:nvPr/>
        </p:nvSpPr>
        <p:spPr>
          <a:xfrm>
            <a:off x="13334348" y="2542502"/>
            <a:ext cx="8251213" cy="1395254"/>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600" spc="104" baseline="23076">
                <a:solidFill>
                  <a:srgbClr val="212123"/>
                </a:solidFill>
                <a:latin typeface="Helvetica"/>
                <a:ea typeface="Helvetica"/>
                <a:cs typeface="Helvetica"/>
                <a:sym typeface="Helvetica"/>
              </a:defRPr>
            </a:lvl1pPr>
          </a:lstStyle>
          <a:p>
            <a:r>
              <a:rPr lang="en-US" sz="2800" baseline="0" dirty="0" smtClean="0"/>
              <a:t>A heads-up display, or HUD, is a common method of displaying important game information to players.</a:t>
            </a:r>
            <a:endParaRPr sz="2800" baseline="0" dirty="0"/>
          </a:p>
        </p:txBody>
      </p:sp>
      <p:pic>
        <p:nvPicPr>
          <p:cNvPr id="1243" name="Image"/>
          <p:cNvPicPr>
            <a:picLocks/>
          </p:cNvPicPr>
          <p:nvPr/>
        </p:nvPicPr>
        <p:blipFill rotWithShape="1">
          <a:blip r:embed="rId2">
            <a:extLst>
              <a:ext uri="{28A0092B-C50C-407E-A947-70E740481C1C}">
                <a14:useLocalDpi xmlns:a14="http://schemas.microsoft.com/office/drawing/2010/main" val="0"/>
              </a:ext>
            </a:extLst>
          </a:blip>
          <a:srcRect l="160" t="1" r="52445" b="466"/>
          <a:stretch/>
        </p:blipFill>
        <p:spPr>
          <a:xfrm>
            <a:off x="92765" y="46641"/>
            <a:ext cx="11380592" cy="13589846"/>
          </a:xfrm>
          <a:prstGeom prst="rect">
            <a:avLst/>
          </a:prstGeom>
          <a:ln>
            <a:noFill/>
          </a:ln>
          <a:effectLst>
            <a:outerShdw blurRad="190500" algn="tl" rotWithShape="0">
              <a:srgbClr val="000000">
                <a:alpha val="70000"/>
              </a:srgbClr>
            </a:outerShdw>
          </a:effectLst>
        </p:spPr>
      </p:pic>
      <p:sp>
        <p:nvSpPr>
          <p:cNvPr id="1244" name="Line"/>
          <p:cNvSpPr/>
          <p:nvPr/>
        </p:nvSpPr>
        <p:spPr>
          <a:xfrm flipV="1">
            <a:off x="12590307" y="-14302"/>
            <a:ext cx="1" cy="13744603"/>
          </a:xfrm>
          <a:prstGeom prst="line">
            <a:avLst/>
          </a:prstGeom>
          <a:ln w="25400">
            <a:solidFill>
              <a:srgbClr val="000000"/>
            </a:solidFill>
            <a:miter lim="400000"/>
          </a:ln>
        </p:spPr>
        <p:txBody>
          <a:bodyPr lIns="50800" tIns="50800" rIns="50800" bIns="50800" anchor="ctr"/>
          <a:lstStyle/>
          <a:p>
            <a:pPr>
              <a:defRPr sz="3200"/>
            </a:pPr>
            <a:endParaRPr/>
          </a:p>
        </p:txBody>
      </p:sp>
      <p:sp>
        <p:nvSpPr>
          <p:cNvPr id="1245" name="Circle"/>
          <p:cNvSpPr/>
          <p:nvPr/>
        </p:nvSpPr>
        <p:spPr>
          <a:xfrm>
            <a:off x="12333417" y="1870390"/>
            <a:ext cx="513781" cy="513780"/>
          </a:xfrm>
          <a:prstGeom prst="ellipse">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246" name="Circle"/>
          <p:cNvSpPr/>
          <p:nvPr/>
        </p:nvSpPr>
        <p:spPr>
          <a:xfrm>
            <a:off x="12315735" y="4411484"/>
            <a:ext cx="513781" cy="513780"/>
          </a:xfrm>
          <a:prstGeom prst="ellipse">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247" name="Circle"/>
          <p:cNvSpPr/>
          <p:nvPr/>
        </p:nvSpPr>
        <p:spPr>
          <a:xfrm>
            <a:off x="12315735" y="7071477"/>
            <a:ext cx="513780" cy="513780"/>
          </a:xfrm>
          <a:prstGeom prst="ellipse">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248" name="Circle"/>
          <p:cNvSpPr/>
          <p:nvPr/>
        </p:nvSpPr>
        <p:spPr>
          <a:xfrm>
            <a:off x="12333418" y="9696905"/>
            <a:ext cx="513780" cy="513780"/>
          </a:xfrm>
          <a:prstGeom prst="ellipse">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22" name="The presentation is made for many different needs and challenges. But first and foremost"/>
          <p:cNvSpPr/>
          <p:nvPr/>
        </p:nvSpPr>
        <p:spPr>
          <a:xfrm>
            <a:off x="13352028" y="5128541"/>
            <a:ext cx="8251213" cy="1395254"/>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600" spc="104" baseline="23076">
                <a:solidFill>
                  <a:srgbClr val="212123"/>
                </a:solidFill>
                <a:latin typeface="Helvetica"/>
                <a:ea typeface="Helvetica"/>
                <a:cs typeface="Helvetica"/>
                <a:sym typeface="Helvetica"/>
              </a:defRPr>
            </a:lvl1pPr>
          </a:lstStyle>
          <a:p>
            <a:r>
              <a:rPr lang="en-US" sz="2800" baseline="0" dirty="0"/>
              <a:t>Menus are interactive interfaces that commonly allow players to move between different game states or set various configuration options.</a:t>
            </a:r>
            <a:endParaRPr sz="2800" baseline="0" dirty="0"/>
          </a:p>
        </p:txBody>
      </p:sp>
      <p:sp>
        <p:nvSpPr>
          <p:cNvPr id="23" name="The presentation is made for many different needs and challenges. But first and foremost"/>
          <p:cNvSpPr/>
          <p:nvPr/>
        </p:nvSpPr>
        <p:spPr>
          <a:xfrm>
            <a:off x="13369712" y="7723754"/>
            <a:ext cx="8251213" cy="1395254"/>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600" spc="104" baseline="23076">
                <a:solidFill>
                  <a:srgbClr val="212123"/>
                </a:solidFill>
                <a:latin typeface="Helvetica"/>
                <a:ea typeface="Helvetica"/>
                <a:cs typeface="Helvetica"/>
                <a:sym typeface="Helvetica"/>
              </a:defRPr>
            </a:lvl1pPr>
          </a:lstStyle>
          <a:p>
            <a:r>
              <a:rPr lang="en-US" sz="2800" baseline="0" dirty="0"/>
              <a:t>Assets within the world often need to convey information back to the </a:t>
            </a:r>
            <a:r>
              <a:rPr lang="en-US" sz="2800" baseline="0" dirty="0" smtClean="0"/>
              <a:t>player (for </a:t>
            </a:r>
            <a:r>
              <a:rPr lang="en-US" sz="2800" baseline="0" dirty="0"/>
              <a:t>example, how long until the item </a:t>
            </a:r>
            <a:r>
              <a:rPr lang="en-US" sz="2800" baseline="0" dirty="0" smtClean="0"/>
              <a:t>respawns).</a:t>
            </a:r>
            <a:endParaRPr sz="2800" baseline="0" dirty="0"/>
          </a:p>
        </p:txBody>
      </p:sp>
      <p:sp>
        <p:nvSpPr>
          <p:cNvPr id="24" name="The presentation is made for many different needs and challenges. But first and foremost"/>
          <p:cNvSpPr/>
          <p:nvPr/>
        </p:nvSpPr>
        <p:spPr>
          <a:xfrm>
            <a:off x="13352029" y="10351054"/>
            <a:ext cx="8251213" cy="22570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600" spc="104" baseline="23076">
                <a:solidFill>
                  <a:srgbClr val="212123"/>
                </a:solidFill>
                <a:latin typeface="Helvetica"/>
                <a:ea typeface="Helvetica"/>
                <a:cs typeface="Helvetica"/>
                <a:sym typeface="Helvetica"/>
              </a:defRPr>
            </a:lvl1pPr>
          </a:lstStyle>
          <a:p>
            <a:r>
              <a:rPr lang="en-US" sz="2800" baseline="0" dirty="0"/>
              <a:t>Systems such as locks, computer </a:t>
            </a:r>
            <a:r>
              <a:rPr lang="en-US" sz="2800" baseline="0" dirty="0" smtClean="0"/>
              <a:t>terminals, </a:t>
            </a:r>
            <a:r>
              <a:rPr lang="en-US" sz="2800" baseline="0" dirty="0"/>
              <a:t>and conversation dialogue require separate user interface elements to work within the world. These are often driven through the same tools used to create screen user interfaces.</a:t>
            </a:r>
            <a:endParaRPr sz="2800" baseline="0" dirty="0"/>
          </a:p>
        </p:txBody>
      </p:sp>
      <p:pic>
        <p:nvPicPr>
          <p:cNvPr id="18" name="Picture 1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4283353530"/>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Image" descr="Image">
            <a:extLst>
              <a:ext uri="{FF2B5EF4-FFF2-40B4-BE49-F238E27FC236}">
                <a16:creationId xmlns:a16="http://schemas.microsoft.com/office/drawing/2014/main" xmlns="" id="{A4C4386A-3D44-467B-829D-897921BEA35E}"/>
              </a:ext>
            </a:extLst>
          </p:cNvPr>
          <p:cNvPicPr>
            <a:picLocks noChangeAspect="1"/>
          </p:cNvPicPr>
          <p:nvPr/>
        </p:nvPicPr>
        <p:blipFill>
          <a:blip r:embed="rId2">
            <a:extLst/>
          </a:blip>
          <a:srcRect l="11526" r="11526"/>
          <a:stretch>
            <a:fillRect/>
          </a:stretch>
        </p:blipFill>
        <p:spPr>
          <a:xfrm>
            <a:off x="12803979" y="2493818"/>
            <a:ext cx="9571020" cy="4776414"/>
          </a:xfrm>
          <a:prstGeom prst="rect">
            <a:avLst/>
          </a:prstGeom>
          <a:ln w="12700">
            <a:miter lim="400000"/>
          </a:ln>
        </p:spPr>
      </p:pic>
      <p:pic>
        <p:nvPicPr>
          <p:cNvPr id="12" name="Image" descr="Image">
            <a:extLst>
              <a:ext uri="{FF2B5EF4-FFF2-40B4-BE49-F238E27FC236}">
                <a16:creationId xmlns:a16="http://schemas.microsoft.com/office/drawing/2014/main" xmlns="" id="{D910E4BF-759D-4F35-BECF-26B6E9F7DDFF}"/>
              </a:ext>
            </a:extLst>
          </p:cNvPr>
          <p:cNvPicPr>
            <a:picLocks noChangeAspect="1"/>
          </p:cNvPicPr>
          <p:nvPr/>
        </p:nvPicPr>
        <p:blipFill>
          <a:blip r:embed="rId2">
            <a:extLst/>
          </a:blip>
          <a:srcRect l="11526" r="11526"/>
          <a:stretch>
            <a:fillRect/>
          </a:stretch>
        </p:blipFill>
        <p:spPr>
          <a:xfrm>
            <a:off x="2008981" y="2493819"/>
            <a:ext cx="9571020" cy="4776414"/>
          </a:xfrm>
          <a:prstGeom prst="rect">
            <a:avLst/>
          </a:prstGeom>
          <a:ln w="12700">
            <a:miter lim="400000"/>
          </a:ln>
        </p:spPr>
      </p:pic>
      <p:pic>
        <p:nvPicPr>
          <p:cNvPr id="409" name="Image"/>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64920" y="2680390"/>
            <a:ext cx="9259142" cy="4403270"/>
          </a:xfrm>
          <a:prstGeom prst="rect">
            <a:avLst/>
          </a:prstGeom>
          <a:ln>
            <a:noFill/>
          </a:ln>
          <a:effectLst>
            <a:outerShdw blurRad="190500" algn="tl" rotWithShape="0">
              <a:srgbClr val="000000">
                <a:alpha val="70000"/>
              </a:srgbClr>
            </a:outerShdw>
          </a:effectLst>
        </p:spPr>
      </p:pic>
      <p:pic>
        <p:nvPicPr>
          <p:cNvPr id="410" name="Image"/>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959922" y="2680391"/>
            <a:ext cx="9259138" cy="4403270"/>
          </a:xfrm>
          <a:prstGeom prst="rect">
            <a:avLst/>
          </a:prstGeom>
          <a:ln>
            <a:noFill/>
          </a:ln>
          <a:effectLst>
            <a:outerShdw blurRad="190500" algn="tl" rotWithShape="0">
              <a:srgbClr val="000000">
                <a:alpha val="70000"/>
              </a:srgbClr>
            </a:outerShdw>
          </a:effectLst>
        </p:spPr>
      </p:pic>
      <p:sp>
        <p:nvSpPr>
          <p:cNvPr id="411" name="This is a dream of mine that I have just dreamed. Just see your smiling face everywhere I go. The love I feel for you to shine inside me. But it’s all over now you’re gone. This is a dream of mine that I have just ..."/>
          <p:cNvSpPr/>
          <p:nvPr/>
        </p:nvSpPr>
        <p:spPr>
          <a:xfrm>
            <a:off x="2891854" y="9920047"/>
            <a:ext cx="7805274" cy="22570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User Interface elements are typically projected directly to the player’s viewport or screen as 2D elements. In the above example, we can see a game HUD with available weapons, health, armor, and other gameplay information</a:t>
            </a:r>
            <a:r>
              <a:rPr lang="en-US" sz="2800" dirty="0" smtClean="0"/>
              <a:t>.</a:t>
            </a:r>
            <a:endParaRPr sz="2800" dirty="0"/>
          </a:p>
        </p:txBody>
      </p:sp>
      <p:sp>
        <p:nvSpPr>
          <p:cNvPr id="412" name="This is a dream of mine that I have just dreamed. Just see your smiling face everywhere I go. The love I feel for you to shine inside me. But it’s all over now you’re gone. This is a dream of mine that I have just ..."/>
          <p:cNvSpPr/>
          <p:nvPr/>
        </p:nvSpPr>
        <p:spPr>
          <a:xfrm>
            <a:off x="13686853" y="9920047"/>
            <a:ext cx="7805274" cy="182614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Sometimes UI elements are built into the world. In this example, the time until the weapon respawns is displayed as a UI element on the weapon factory</a:t>
            </a:r>
            <a:r>
              <a:rPr lang="en-US" sz="2800" dirty="0" smtClean="0"/>
              <a:t>.</a:t>
            </a:r>
            <a:endParaRPr sz="2800" dirty="0"/>
          </a:p>
        </p:txBody>
      </p:sp>
      <p:sp>
        <p:nvSpPr>
          <p:cNvPr id="413" name="Two Picture slide"/>
          <p:cNvSpPr txBox="1"/>
          <p:nvPr/>
        </p:nvSpPr>
        <p:spPr>
          <a:xfrm>
            <a:off x="5318933" y="8730498"/>
            <a:ext cx="2951129" cy="87203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a:t>Screen UI</a:t>
            </a:r>
            <a:endParaRPr dirty="0"/>
          </a:p>
        </p:txBody>
      </p:sp>
      <p:sp>
        <p:nvSpPr>
          <p:cNvPr id="416" name="Two Picture slide"/>
          <p:cNvSpPr txBox="1"/>
          <p:nvPr/>
        </p:nvSpPr>
        <p:spPr>
          <a:xfrm>
            <a:off x="16291869" y="8730497"/>
            <a:ext cx="2595262" cy="87203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a:t>World UI</a:t>
            </a:r>
            <a:endParaRPr dirty="0"/>
          </a:p>
        </p:txBody>
      </p:sp>
      <p:sp>
        <p:nvSpPr>
          <p:cNvPr id="14" name="TextBox 13"/>
          <p:cNvSpPr txBox="1"/>
          <p:nvPr/>
        </p:nvSpPr>
        <p:spPr>
          <a:xfrm>
            <a:off x="14088300" y="7049836"/>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Weapon </a:t>
            </a:r>
            <a:r>
              <a:rPr lang="en-US" sz="2800" dirty="0" smtClean="0"/>
              <a:t>pickups </a:t>
            </a:r>
            <a:r>
              <a:rPr lang="en-US" sz="2800" dirty="0"/>
              <a:t>in </a:t>
            </a:r>
            <a:r>
              <a:rPr lang="en-US" sz="2800" i="1" dirty="0"/>
              <a:t>Unreal Tournament</a:t>
            </a:r>
            <a:endParaRPr kumimoji="0" lang="en-US" sz="2800" b="0" i="1" u="none" strike="noStrike" cap="none" spc="0" normalizeH="0" baseline="0" dirty="0">
              <a:ln>
                <a:noFill/>
              </a:ln>
              <a:solidFill>
                <a:srgbClr val="000000"/>
              </a:solidFill>
              <a:effectLst/>
              <a:uFillTx/>
              <a:sym typeface="Helvetica Light"/>
            </a:endParaRPr>
          </a:p>
        </p:txBody>
      </p:sp>
      <p:sp>
        <p:nvSpPr>
          <p:cNvPr id="15" name="TextBox 14"/>
          <p:cNvSpPr txBox="1"/>
          <p:nvPr/>
        </p:nvSpPr>
        <p:spPr>
          <a:xfrm>
            <a:off x="3293301" y="7049837"/>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i="1" dirty="0"/>
              <a:t>Unreal Tournament </a:t>
            </a:r>
            <a:r>
              <a:rPr lang="en-US" sz="2800" i="1" dirty="0" smtClean="0"/>
              <a:t> </a:t>
            </a:r>
            <a:r>
              <a:rPr lang="en-US" sz="2800" dirty="0" smtClean="0"/>
              <a:t>HUD</a:t>
            </a:r>
            <a:endParaRPr kumimoji="0" lang="en-US" sz="2800" b="0" i="0" u="none" strike="noStrike" cap="none" spc="0" normalizeH="0" baseline="0" dirty="0">
              <a:ln>
                <a:noFill/>
              </a:ln>
              <a:solidFill>
                <a:srgbClr val="000000"/>
              </a:solidFill>
              <a:effectLst/>
              <a:uFillTx/>
              <a:sym typeface="Helvetica Light"/>
            </a:endParaRPr>
          </a:p>
        </p:txBody>
      </p:sp>
      <p:pic>
        <p:nvPicPr>
          <p:cNvPr id="11" name="Picture 10"/>
          <p:cNvPicPr>
            <a:picLocks noChangeAspect="1"/>
          </p:cNvPicPr>
          <p:nvPr/>
        </p:nvPicPr>
        <p:blipFill rotWithShape="1">
          <a:blip r:embed="rId5"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3736618069"/>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Unreal Motion Graphics UI Designer</a:t>
            </a:r>
            <a:endParaRPr sz="6000" dirty="0"/>
          </a:p>
        </p:txBody>
      </p:sp>
      <p:sp>
        <p:nvSpPr>
          <p:cNvPr id="45" name="AEVER"/>
          <p:cNvSpPr txBox="1"/>
          <p:nvPr/>
        </p:nvSpPr>
        <p:spPr>
          <a:xfrm>
            <a:off x="10597822" y="5638702"/>
            <a:ext cx="3188373" cy="1333698"/>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UMG</a:t>
            </a:r>
            <a:endParaRPr sz="8000" cap="all" dirty="0">
              <a:solidFill>
                <a:srgbClr val="FFD966"/>
              </a:solidFill>
            </a:endParaRPr>
          </a:p>
        </p:txBody>
      </p:sp>
    </p:spTree>
    <p:extLst>
      <p:ext uri="{BB962C8B-B14F-4D97-AF65-F5344CB8AC3E}">
        <p14:creationId xmlns:p14="http://schemas.microsoft.com/office/powerpoint/2010/main" val="3956249980"/>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FB537B43-3D2E-4741-943F-B7A05DD79CCC}"/>
              </a:ext>
            </a:extLst>
          </p:cNvPr>
          <p:cNvPicPr>
            <a:picLocks noChangeAspect="1"/>
          </p:cNvPicPr>
          <p:nvPr/>
        </p:nvPicPr>
        <p:blipFill rotWithShape="1">
          <a:blip r:embed="rId2">
            <a:extLst>
              <a:ext uri="{28A0092B-C50C-407E-A947-70E740481C1C}">
                <a14:useLocalDpi xmlns:a14="http://schemas.microsoft.com/office/drawing/2010/main" val="0"/>
              </a:ext>
            </a:extLst>
          </a:blip>
          <a:srcRect b="2082"/>
          <a:stretch/>
        </p:blipFill>
        <p:spPr>
          <a:xfrm>
            <a:off x="-1" y="0"/>
            <a:ext cx="24389125" cy="13716000"/>
          </a:xfrm>
          <a:prstGeom prst="rect">
            <a:avLst/>
          </a:prstGeom>
        </p:spPr>
      </p:pic>
      <p:sp>
        <p:nvSpPr>
          <p:cNvPr id="377" name="Rectangle"/>
          <p:cNvSpPr/>
          <p:nvPr/>
        </p:nvSpPr>
        <p:spPr>
          <a:xfrm>
            <a:off x="2154252" y="0"/>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794816" y="4570282"/>
            <a:ext cx="7082914" cy="311880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Unreal Motion Graphics UI Designer (UMG) is a visual UI authoring tool that can be used to create 2D UI elements inside Unreal Engine. These elements can be displayed directly on the screen as well as within the game world or as part of 3D meshes</a:t>
            </a:r>
            <a:r>
              <a:rPr lang="en-AU" sz="2800" dirty="0" smtClean="0"/>
              <a:t>. </a:t>
            </a:r>
            <a:endParaRPr lang="en-AU" sz="2800" dirty="0"/>
          </a:p>
        </p:txBody>
      </p:sp>
      <p:sp>
        <p:nvSpPr>
          <p:cNvPr id="12" name="The Picture slide"/>
          <p:cNvSpPr txBox="1"/>
          <p:nvPr/>
        </p:nvSpPr>
        <p:spPr>
          <a:xfrm>
            <a:off x="2794816" y="3162324"/>
            <a:ext cx="7082914" cy="718145"/>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4000" cap="all" dirty="0"/>
              <a:t>UMG Editor</a:t>
            </a:r>
            <a:endParaRPr sz="4000" cap="all" dirty="0"/>
          </a:p>
        </p:txBody>
      </p:sp>
      <p:sp>
        <p:nvSpPr>
          <p:cNvPr id="13" name="Rectangle"/>
          <p:cNvSpPr/>
          <p:nvPr/>
        </p:nvSpPr>
        <p:spPr>
          <a:xfrm>
            <a:off x="2869460" y="4166098"/>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lum bright="70000" contrast="-70000"/>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1682023079"/>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4183930"/>
            <a:ext cx="12700000" cy="5704126"/>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The main building blocks of UMG are </a:t>
            </a:r>
            <a:r>
              <a:rPr lang="en-US" sz="2800" dirty="0" smtClean="0"/>
              <a:t>Widgets</a:t>
            </a:r>
            <a:r>
              <a:rPr lang="en-US" sz="2800" dirty="0"/>
              <a:t>. A </a:t>
            </a:r>
            <a:r>
              <a:rPr lang="en-US" sz="2800" dirty="0" smtClean="0"/>
              <a:t>Widget </a:t>
            </a:r>
            <a:r>
              <a:rPr lang="en-US" sz="2800" dirty="0"/>
              <a:t>can be added to another </a:t>
            </a:r>
            <a:r>
              <a:rPr lang="en-US" sz="2800" dirty="0" smtClean="0"/>
              <a:t>Widget</a:t>
            </a:r>
            <a:r>
              <a:rPr lang="en-US" sz="2800" dirty="0"/>
              <a:t>, which can then be added to a third </a:t>
            </a:r>
            <a:r>
              <a:rPr lang="en-US" sz="2800" dirty="0" smtClean="0"/>
              <a:t>Widget</a:t>
            </a:r>
            <a:r>
              <a:rPr lang="en-US" sz="2800" dirty="0"/>
              <a:t>, creating a hierarchical structure. This method of creation is known as composition. When </a:t>
            </a:r>
            <a:r>
              <a:rPr lang="en-US" sz="2800" dirty="0" smtClean="0"/>
              <a:t>Widget </a:t>
            </a:r>
            <a:r>
              <a:rPr lang="en-US" sz="2800" dirty="0"/>
              <a:t>A is added to </a:t>
            </a:r>
            <a:r>
              <a:rPr lang="en-US" sz="2800" dirty="0" smtClean="0"/>
              <a:t>Widget </a:t>
            </a:r>
            <a:r>
              <a:rPr lang="en-US" sz="2800" dirty="0"/>
              <a:t>B, </a:t>
            </a:r>
            <a:r>
              <a:rPr lang="en-US" sz="2800" dirty="0" smtClean="0"/>
              <a:t>Widget </a:t>
            </a:r>
            <a:r>
              <a:rPr lang="en-US" sz="2800" dirty="0"/>
              <a:t>B is now referred to as the </a:t>
            </a:r>
            <a:r>
              <a:rPr lang="en-US" sz="2800" i="1" dirty="0"/>
              <a:t>parent</a:t>
            </a:r>
            <a:r>
              <a:rPr lang="en-US" sz="2800" dirty="0"/>
              <a:t> of </a:t>
            </a:r>
            <a:r>
              <a:rPr lang="en-US" sz="2800" dirty="0" smtClean="0"/>
              <a:t>Widget </a:t>
            </a:r>
            <a:r>
              <a:rPr lang="en-US" sz="2800" dirty="0"/>
              <a:t>A, which is referred to as the </a:t>
            </a:r>
            <a:r>
              <a:rPr lang="en-US" sz="2800" i="1" dirty="0"/>
              <a:t>child</a:t>
            </a:r>
            <a:r>
              <a:rPr lang="en-US" sz="2800" dirty="0"/>
              <a:t> of </a:t>
            </a:r>
            <a:r>
              <a:rPr lang="en-US" sz="2800" dirty="0" smtClean="0"/>
              <a:t>Widget </a:t>
            </a:r>
            <a:r>
              <a:rPr lang="en-US" sz="2800" dirty="0"/>
              <a:t>B. The parent </a:t>
            </a:r>
            <a:r>
              <a:rPr lang="en-US" sz="2800" dirty="0" smtClean="0"/>
              <a:t>Widget </a:t>
            </a:r>
            <a:r>
              <a:rPr lang="en-US" sz="2800" dirty="0"/>
              <a:t>now can control a range of properties of the child </a:t>
            </a:r>
            <a:r>
              <a:rPr lang="en-US" sz="2800" dirty="0" smtClean="0"/>
              <a:t>Widget, </a:t>
            </a:r>
            <a:r>
              <a:rPr lang="en-US" sz="2800" dirty="0"/>
              <a:t>including where it is rendered, how big it is, and whether or not it is visible.</a:t>
            </a:r>
          </a:p>
          <a:p>
            <a:r>
              <a:rPr lang="en-US" sz="2800" dirty="0"/>
              <a:t/>
            </a:r>
            <a:br>
              <a:rPr lang="en-US" sz="2800" dirty="0"/>
            </a:br>
            <a:r>
              <a:rPr lang="en-US" sz="2800" dirty="0"/>
              <a:t>Not all </a:t>
            </a:r>
            <a:r>
              <a:rPr lang="en-US" sz="2800" dirty="0" smtClean="0"/>
              <a:t>Widgets </a:t>
            </a:r>
            <a:r>
              <a:rPr lang="en-US" sz="2800" dirty="0"/>
              <a:t>can contain other </a:t>
            </a:r>
            <a:r>
              <a:rPr lang="en-US" sz="2800" dirty="0" smtClean="0"/>
              <a:t>Widgets</a:t>
            </a:r>
            <a:r>
              <a:rPr lang="en-US" sz="2800" dirty="0"/>
              <a:t>. To be able to contain another </a:t>
            </a:r>
            <a:r>
              <a:rPr lang="en-US" sz="2800" dirty="0" smtClean="0"/>
              <a:t>Widget, </a:t>
            </a:r>
            <a:r>
              <a:rPr lang="en-US" sz="2800" dirty="0"/>
              <a:t>a </a:t>
            </a:r>
            <a:r>
              <a:rPr lang="en-US" sz="2800" dirty="0" smtClean="0"/>
              <a:t>Widget </a:t>
            </a:r>
            <a:r>
              <a:rPr lang="en-US" sz="2800" dirty="0"/>
              <a:t>must have a </a:t>
            </a:r>
            <a:r>
              <a:rPr lang="en-US" sz="2800" i="1" dirty="0" smtClean="0"/>
              <a:t>Slot</a:t>
            </a:r>
            <a:r>
              <a:rPr lang="en-US" sz="2800" dirty="0"/>
              <a:t>. A </a:t>
            </a:r>
            <a:r>
              <a:rPr lang="en-US" sz="2800" dirty="0" smtClean="0"/>
              <a:t>Widget </a:t>
            </a:r>
            <a:r>
              <a:rPr lang="en-US" sz="2800" dirty="0"/>
              <a:t>can have a set number of </a:t>
            </a:r>
            <a:r>
              <a:rPr lang="en-US" sz="2800" dirty="0" smtClean="0"/>
              <a:t>Slots</a:t>
            </a:r>
            <a:r>
              <a:rPr lang="en-US" sz="2800" dirty="0"/>
              <a:t>, or allow any number of </a:t>
            </a:r>
            <a:r>
              <a:rPr lang="en-US" sz="2800" dirty="0" smtClean="0"/>
              <a:t>Slots</a:t>
            </a:r>
            <a:r>
              <a:rPr lang="en-US" sz="2800" dirty="0"/>
              <a:t>. A </a:t>
            </a:r>
            <a:r>
              <a:rPr lang="en-US" sz="2800" dirty="0" smtClean="0"/>
              <a:t>Slot </a:t>
            </a:r>
            <a:r>
              <a:rPr lang="en-US" sz="2800" dirty="0"/>
              <a:t>may allow the child </a:t>
            </a:r>
            <a:r>
              <a:rPr lang="en-US" sz="2800" dirty="0" smtClean="0"/>
              <a:t>Widget </a:t>
            </a:r>
            <a:r>
              <a:rPr lang="en-US" sz="2800" dirty="0"/>
              <a:t>to specify some properties about how it would like to be displayed. What those properties are and how they are used </a:t>
            </a:r>
            <a:r>
              <a:rPr lang="en-US" sz="2800" dirty="0" smtClean="0"/>
              <a:t>are </a:t>
            </a:r>
            <a:r>
              <a:rPr lang="en-US" sz="2800" dirty="0"/>
              <a:t>up to the parent </a:t>
            </a:r>
            <a:r>
              <a:rPr lang="en-US" sz="2800" dirty="0" smtClean="0"/>
              <a:t>Widget, </a:t>
            </a:r>
            <a:r>
              <a:rPr lang="en-US" sz="2800" dirty="0"/>
              <a:t>however</a:t>
            </a:r>
            <a:r>
              <a:rPr lang="en-US" sz="2800" dirty="0" smtClean="0"/>
              <a:t>.</a:t>
            </a:r>
            <a:endParaRPr lang="en-US" sz="2800" dirty="0"/>
          </a:p>
        </p:txBody>
      </p:sp>
      <p:sp>
        <p:nvSpPr>
          <p:cNvPr id="686" name="Just like flower porcelain  You’re like a moon that  awaken to say hello So beautiful and bright that you make me content to play it  world"/>
          <p:cNvSpPr txBox="1"/>
          <p:nvPr/>
        </p:nvSpPr>
        <p:spPr>
          <a:xfrm>
            <a:off x="1903991" y="4183930"/>
            <a:ext cx="5994306" cy="1949252"/>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r">
              <a:defRPr b="1">
                <a:latin typeface="Helvetica"/>
                <a:ea typeface="Helvetica"/>
                <a:cs typeface="Helvetica"/>
                <a:sym typeface="Helvetica"/>
              </a:defRPr>
            </a:lvl1pPr>
          </a:lstStyle>
          <a:p>
            <a:r>
              <a:rPr lang="en-US" sz="4000" dirty="0"/>
              <a:t>UMG is the entry point for UI development in Unreal </a:t>
            </a:r>
            <a:r>
              <a:rPr lang="en-US" sz="4000" dirty="0" smtClean="0"/>
              <a:t>Engine.</a:t>
            </a:r>
            <a:endParaRPr sz="4000"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extLst>
      <p:ext uri="{BB962C8B-B14F-4D97-AF65-F5344CB8AC3E}">
        <p14:creationId xmlns:p14="http://schemas.microsoft.com/office/powerpoint/2010/main" val="3084982614"/>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0" name="Image" descr="Image"/>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pic>
        <p:nvPicPr>
          <p:cNvPr id="9" name="Picture 8">
            <a:extLst>
              <a:ext uri="{FF2B5EF4-FFF2-40B4-BE49-F238E27FC236}">
                <a16:creationId xmlns:a16="http://schemas.microsoft.com/office/drawing/2014/main" xmlns="" id="{DD6317A1-C68D-4D02-9C60-DE8A1A00463C}"/>
              </a:ext>
            </a:extLst>
          </p:cNvPr>
          <p:cNvPicPr>
            <a:picLocks noChangeAspect="1"/>
          </p:cNvPicPr>
          <p:nvPr/>
        </p:nvPicPr>
        <p:blipFill rotWithShape="1">
          <a:blip r:embed="rId3"/>
          <a:srcRect r="21804"/>
          <a:stretch/>
        </p:blipFill>
        <p:spPr>
          <a:xfrm>
            <a:off x="582342" y="567530"/>
            <a:ext cx="15781608" cy="12615070"/>
          </a:xfrm>
          <a:prstGeom prst="rect">
            <a:avLst/>
          </a:prstGeom>
          <a:ln>
            <a:noFill/>
          </a:ln>
          <a:effectLst>
            <a:outerShdw blurRad="190500" algn="tl" rotWithShape="0">
              <a:srgbClr val="000000">
                <a:alpha val="70000"/>
              </a:srgbClr>
            </a:outerShdw>
          </a:effectLst>
        </p:spPr>
      </p:pic>
      <p:sp>
        <p:nvSpPr>
          <p:cNvPr id="13" name="The Picture slide"/>
          <p:cNvSpPr txBox="1"/>
          <p:nvPr/>
        </p:nvSpPr>
        <p:spPr>
          <a:xfrm>
            <a:off x="16955248" y="2094201"/>
            <a:ext cx="7061171" cy="779701"/>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4400" cap="all" dirty="0"/>
              <a:t>Key Widget Types</a:t>
            </a:r>
            <a:endParaRPr sz="4400"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08150" y="3628095"/>
            <a:ext cx="7008270" cy="589648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There are many types of pre-built </a:t>
            </a:r>
            <a:r>
              <a:rPr lang="en-US" sz="2800" dirty="0" smtClean="0"/>
              <a:t>Widgets </a:t>
            </a:r>
            <a:r>
              <a:rPr lang="en-US" sz="2800" dirty="0"/>
              <a:t>within UMG.</a:t>
            </a:r>
          </a:p>
          <a:p>
            <a:r>
              <a:rPr lang="en-US" sz="2800" dirty="0"/>
              <a:t> </a:t>
            </a:r>
          </a:p>
          <a:p>
            <a:r>
              <a:rPr lang="en-US" sz="2800" dirty="0"/>
              <a:t>Some </a:t>
            </a:r>
            <a:r>
              <a:rPr lang="en-US" sz="2800" dirty="0" smtClean="0"/>
              <a:t>Widgets </a:t>
            </a:r>
            <a:r>
              <a:rPr lang="en-US" sz="2800" dirty="0"/>
              <a:t>are designed to display information or take information from players, while others are used to help format and control the layout and positions of </a:t>
            </a:r>
            <a:r>
              <a:rPr lang="en-US" sz="2800" dirty="0" smtClean="0"/>
              <a:t>Widgets.</a:t>
            </a:r>
            <a:endParaRPr lang="en-US" sz="2800" dirty="0"/>
          </a:p>
          <a:p>
            <a:endParaRPr lang="en-US" sz="2800" dirty="0"/>
          </a:p>
          <a:p>
            <a:pPr marL="457200" indent="-457200">
              <a:spcAft>
                <a:spcPts val="500"/>
              </a:spcAft>
              <a:buFont typeface="Arial" panose="020B0604020202020204" pitchFamily="34" charset="0"/>
              <a:buChar char="•"/>
            </a:pPr>
            <a:r>
              <a:rPr lang="en-US" sz="2800" dirty="0"/>
              <a:t>Panels</a:t>
            </a:r>
          </a:p>
          <a:p>
            <a:pPr marL="457200" indent="-457200">
              <a:spcAft>
                <a:spcPts val="500"/>
              </a:spcAft>
              <a:buFont typeface="Arial" panose="020B0604020202020204" pitchFamily="34" charset="0"/>
              <a:buChar char="•"/>
            </a:pPr>
            <a:r>
              <a:rPr lang="en-US" sz="2800" dirty="0"/>
              <a:t>Display Widgets</a:t>
            </a:r>
          </a:p>
          <a:p>
            <a:pPr marL="457200" indent="-457200">
              <a:spcAft>
                <a:spcPts val="500"/>
              </a:spcAft>
              <a:buFont typeface="Arial" panose="020B0604020202020204" pitchFamily="34" charset="0"/>
              <a:buChar char="•"/>
            </a:pPr>
            <a:r>
              <a:rPr lang="en-US" sz="2800" dirty="0"/>
              <a:t>Input Widgets</a:t>
            </a:r>
          </a:p>
          <a:p>
            <a:pPr marL="457200" indent="-457200">
              <a:buFont typeface="Arial" panose="020B0604020202020204" pitchFamily="34" charset="0"/>
              <a:buChar char="•"/>
            </a:pPr>
            <a:r>
              <a:rPr lang="en-US" sz="2800" dirty="0"/>
              <a:t>User Widgets</a:t>
            </a:r>
          </a:p>
        </p:txBody>
      </p:sp>
      <p:sp>
        <p:nvSpPr>
          <p:cNvPr id="15" name="Rectangle"/>
          <p:cNvSpPr/>
          <p:nvPr/>
        </p:nvSpPr>
        <p:spPr>
          <a:xfrm>
            <a:off x="17008150" y="3180499"/>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Helvetica" panose="020B0604020202020204" pitchFamily="34" charset="0"/>
                <a:cs typeface="Helvetica" panose="020B0604020202020204" pitchFamily="34" charset="0"/>
                <a:sym typeface="Helvetica Light"/>
              </a:rPr>
              <a:t>Examples of UI Widgets in UMG</a:t>
            </a: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3617913798"/>
      </p:ext>
    </p:extLst>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6790</TotalTime>
  <Words>1121</Words>
  <Application>Microsoft Office PowerPoint</Application>
  <PresentationFormat>Custom</PresentationFormat>
  <Paragraphs>90</Paragraphs>
  <Slides>19</Slides>
  <Notes>1</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19</vt:i4>
      </vt:variant>
    </vt:vector>
  </HeadingPairs>
  <TitlesOfParts>
    <vt:vector size="28" baseType="lpstr">
      <vt:lpstr>Arial</vt:lpstr>
      <vt:lpstr>Calibri</vt:lpstr>
      <vt:lpstr>Calibri Light</vt:lpstr>
      <vt:lpstr>Helvetica</vt:lpstr>
      <vt:lpstr>Helvetica Light</vt:lpstr>
      <vt:lpstr>Helvetica Neue</vt:lpstr>
      <vt:lpstr>White</vt:lpstr>
      <vt:lpstr>1_Office Theme</vt:lpstr>
      <vt:lpstr>2_Office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Melanie Nikdel</dc:creator>
  <cp:lastModifiedBy>Luis Cataldi</cp:lastModifiedBy>
  <cp:revision>121</cp:revision>
  <dcterms:modified xsi:type="dcterms:W3CDTF">2018-03-09T21:17:36Z</dcterms:modified>
</cp:coreProperties>
</file>